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sldIdLst>
    <p:sldId id="265" r:id="rId2"/>
    <p:sldId id="295" r:id="rId3"/>
    <p:sldId id="272" r:id="rId4"/>
    <p:sldId id="296" r:id="rId5"/>
    <p:sldId id="297" r:id="rId6"/>
    <p:sldId id="298" r:id="rId7"/>
    <p:sldId id="299" r:id="rId8"/>
    <p:sldId id="300" r:id="rId9"/>
    <p:sldId id="301" r:id="rId10"/>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rednji slog 2 – poudarek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Srednji slog 2 – poudarek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B1032C-EA38-4F05-BA0D-38AFFFC7BED3}" styleName="Svetel slog 3 – poudarek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094"/>
    <p:restoredTop sz="96092" autoAdjust="0"/>
  </p:normalViewPr>
  <p:slideViewPr>
    <p:cSldViewPr snapToGrid="0" snapToObjects="1">
      <p:cViewPr>
        <p:scale>
          <a:sx n="120" d="100"/>
          <a:sy n="120" d="100"/>
        </p:scale>
        <p:origin x="-402" y="-72"/>
      </p:cViewPr>
      <p:guideLst>
        <p:guide orient="horz" pos="2160"/>
        <p:guide pos="3840"/>
      </p:guideLst>
    </p:cSldViewPr>
  </p:slideViewPr>
  <p:notesTextViewPr>
    <p:cViewPr>
      <p:scale>
        <a:sx n="1" d="1"/>
        <a:sy n="1" d="1"/>
      </p:scale>
      <p:origin x="0" y="0"/>
    </p:cViewPr>
  </p:notesTextViewPr>
  <p:notesViewPr>
    <p:cSldViewPr snapToGrid="0" snapToObjects="1">
      <p:cViewPr varScale="1">
        <p:scale>
          <a:sx n="112" d="100"/>
          <a:sy n="112" d="100"/>
        </p:scale>
        <p:origin x="2912" y="1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835A89D8-C921-FD48-BA33-9423322A32B2}" type="datetimeFigureOut">
              <a:rPr lang="en-US" smtClean="0"/>
              <a:pPr/>
              <a:t>4/6/2021</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56FC9013-9B44-A04B-A77F-543B2D793454}" type="slidenum">
              <a:rPr lang="en-US" smtClean="0"/>
              <a:pPr/>
              <a:t>‹#›</a:t>
            </a:fld>
            <a:endParaRPr lang="en-US"/>
          </a:p>
        </p:txBody>
      </p:sp>
    </p:spTree>
    <p:extLst>
      <p:ext uri="{BB962C8B-B14F-4D97-AF65-F5344CB8AC3E}">
        <p14:creationId xmlns:p14="http://schemas.microsoft.com/office/powerpoint/2010/main" val="12873269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normAutofit/>
          </a:bodyPr>
          <a:lstStyle/>
          <a:p>
            <a:pPr algn="just">
              <a:defRPr/>
            </a:pPr>
            <a:r>
              <a:rPr lang="sl-SI" sz="1200" dirty="0"/>
              <a:t>Kvota določa predpisan delež invalidov, ki jih zavezanec za kvoto mora zaposliti glede na celotno število pri njem zaposlenih delavcev, določeno glede na registrirano področje glavne dejavnost po SKD delodajalca in znaša od 2 % do največ 6 %. </a:t>
            </a:r>
          </a:p>
          <a:p>
            <a:pPr algn="just">
              <a:defRPr/>
            </a:pPr>
            <a:r>
              <a:rPr lang="sl-SI" sz="1200" dirty="0"/>
              <a:t>Sklad na podlagi  podatkov iz uradnih evidenc o vseh zaposlenih in zaposlenih invalidih pri delodajalcu na presečni dan, registriranih pravnih osebah in njihovih dejavnostih izvaja mesečne obračune kvote in nadzira njeno izpolnjevanje.</a:t>
            </a:r>
          </a:p>
          <a:p>
            <a:pPr algn="just">
              <a:defRPr/>
            </a:pPr>
            <a:r>
              <a:rPr lang="sl-SI" sz="1200" dirty="0"/>
              <a:t>Kvota se lahko izpolni z zaposlovanjem invalidov ali nadomestno izpolnitvijo kvote, sicer je zavezanec za kvoto dolžan mesečno obračunati in plačati prispevek zaradi neizpolnjevanja kvote.</a:t>
            </a:r>
          </a:p>
          <a:p>
            <a:endParaRPr lang="sl-SI" dirty="0"/>
          </a:p>
        </p:txBody>
      </p:sp>
      <p:sp>
        <p:nvSpPr>
          <p:cNvPr id="4" name="Ograda številke diapozitiva 3"/>
          <p:cNvSpPr>
            <a:spLocks noGrp="1"/>
          </p:cNvSpPr>
          <p:nvPr>
            <p:ph type="sldNum" sz="quarter" idx="10"/>
          </p:nvPr>
        </p:nvSpPr>
        <p:spPr/>
        <p:txBody>
          <a:bodyPr/>
          <a:lstStyle/>
          <a:p>
            <a:fld id="{56FC9013-9B44-A04B-A77F-543B2D793454}" type="slidenum">
              <a:rPr lang="en-US" smtClean="0"/>
              <a:pPr/>
              <a:t>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normAutofit/>
          </a:bodyPr>
          <a:lstStyle/>
          <a:p>
            <a:pPr algn="just">
              <a:defRPr/>
            </a:pPr>
            <a:r>
              <a:rPr lang="sl-SI" sz="1200" dirty="0"/>
              <a:t>Kvota določa predpisan delež invalidov, ki jih zavezanec za kvoto mora zaposliti glede na celotno število pri njem zaposlenih delavcev, določeno glede na registrirano področje glavne dejavnost po SKD delodajalca in znaša od 2 % do največ 6 %. </a:t>
            </a:r>
          </a:p>
          <a:p>
            <a:pPr algn="just">
              <a:defRPr/>
            </a:pPr>
            <a:r>
              <a:rPr lang="sl-SI" sz="1200" dirty="0"/>
              <a:t>Sklad na podlagi  podatkov iz uradnih evidenc o vseh zaposlenih in zaposlenih invalidih pri delodajalcu na presečni dan, registriranih pravnih osebah in njihovih dejavnostih izvaja mesečne obračune kvote in nadzira njeno izpolnjevanje.</a:t>
            </a:r>
          </a:p>
          <a:p>
            <a:pPr algn="just">
              <a:defRPr/>
            </a:pPr>
            <a:r>
              <a:rPr lang="sl-SI" sz="1200" dirty="0"/>
              <a:t>Kvota se lahko izpolni z zaposlovanjem invalidov ali nadomestno izpolnitvijo kvote, sicer je zavezanec za kvoto dolžan mesečno obračunati in plačati prispevek zaradi neizpolnjevanja kvote.</a:t>
            </a:r>
          </a:p>
          <a:p>
            <a:endParaRPr lang="sl-SI" dirty="0"/>
          </a:p>
        </p:txBody>
      </p:sp>
      <p:sp>
        <p:nvSpPr>
          <p:cNvPr id="4" name="Ograda številke diapozitiva 3"/>
          <p:cNvSpPr>
            <a:spLocks noGrp="1"/>
          </p:cNvSpPr>
          <p:nvPr>
            <p:ph type="sldNum" sz="quarter" idx="10"/>
          </p:nvPr>
        </p:nvSpPr>
        <p:spPr/>
        <p:txBody>
          <a:bodyPr/>
          <a:lstStyle/>
          <a:p>
            <a:fld id="{56FC9013-9B44-A04B-A77F-543B2D793454}" type="slidenum">
              <a:rPr lang="en-US" smtClean="0"/>
              <a:pPr/>
              <a:t>4</a:t>
            </a:fld>
            <a:endParaRPr lang="en-US"/>
          </a:p>
        </p:txBody>
      </p:sp>
    </p:spTree>
    <p:extLst>
      <p:ext uri="{BB962C8B-B14F-4D97-AF65-F5344CB8AC3E}">
        <p14:creationId xmlns:p14="http://schemas.microsoft.com/office/powerpoint/2010/main" val="18927357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normAutofit/>
          </a:bodyPr>
          <a:lstStyle/>
          <a:p>
            <a:pPr algn="just">
              <a:defRPr/>
            </a:pPr>
            <a:r>
              <a:rPr lang="sl-SI" sz="1200" dirty="0"/>
              <a:t>Kvota določa predpisan delež invalidov, ki jih zavezanec za kvoto mora zaposliti glede na celotno število pri njem zaposlenih delavcev, določeno glede na registrirano področje glavne dejavnost po SKD delodajalca in znaša od 2 % do največ 6 %. </a:t>
            </a:r>
          </a:p>
          <a:p>
            <a:pPr algn="just">
              <a:defRPr/>
            </a:pPr>
            <a:r>
              <a:rPr lang="sl-SI" sz="1200" dirty="0"/>
              <a:t>Sklad na podlagi  podatkov iz uradnih evidenc o vseh zaposlenih in zaposlenih invalidih pri delodajalcu na presečni dan, registriranih pravnih osebah in njihovih dejavnostih izvaja mesečne obračune kvote in nadzira njeno izpolnjevanje.</a:t>
            </a:r>
          </a:p>
          <a:p>
            <a:pPr algn="just">
              <a:defRPr/>
            </a:pPr>
            <a:r>
              <a:rPr lang="sl-SI" sz="1200" dirty="0"/>
              <a:t>Kvota se lahko izpolni z zaposlovanjem invalidov ali nadomestno izpolnitvijo kvote, sicer je zavezanec za kvoto dolžan mesečno obračunati in plačati prispevek zaradi neizpolnjevanja kvote.</a:t>
            </a:r>
          </a:p>
          <a:p>
            <a:endParaRPr lang="sl-SI" dirty="0"/>
          </a:p>
        </p:txBody>
      </p:sp>
      <p:sp>
        <p:nvSpPr>
          <p:cNvPr id="4" name="Ograda številke diapozitiva 3"/>
          <p:cNvSpPr>
            <a:spLocks noGrp="1"/>
          </p:cNvSpPr>
          <p:nvPr>
            <p:ph type="sldNum" sz="quarter" idx="10"/>
          </p:nvPr>
        </p:nvSpPr>
        <p:spPr/>
        <p:txBody>
          <a:bodyPr/>
          <a:lstStyle/>
          <a:p>
            <a:fld id="{56FC9013-9B44-A04B-A77F-543B2D793454}" type="slidenum">
              <a:rPr lang="en-US" smtClean="0"/>
              <a:pPr/>
              <a:t>5</a:t>
            </a:fld>
            <a:endParaRPr lang="en-US"/>
          </a:p>
        </p:txBody>
      </p:sp>
    </p:spTree>
    <p:extLst>
      <p:ext uri="{BB962C8B-B14F-4D97-AF65-F5344CB8AC3E}">
        <p14:creationId xmlns:p14="http://schemas.microsoft.com/office/powerpoint/2010/main" val="2421892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normAutofit/>
          </a:bodyPr>
          <a:lstStyle/>
          <a:p>
            <a:pPr algn="just">
              <a:defRPr/>
            </a:pPr>
            <a:r>
              <a:rPr lang="sl-SI" sz="1200" dirty="0"/>
              <a:t>Kvota določa predpisan delež invalidov, ki jih zavezanec za kvoto mora zaposliti glede na celotno število pri njem zaposlenih delavcev, določeno glede na registrirano področje glavne dejavnost po SKD delodajalca in znaša od 2 % do največ 6 %. </a:t>
            </a:r>
          </a:p>
          <a:p>
            <a:pPr algn="just">
              <a:defRPr/>
            </a:pPr>
            <a:r>
              <a:rPr lang="sl-SI" sz="1200" dirty="0"/>
              <a:t>Sklad na podlagi  podatkov iz uradnih evidenc o vseh zaposlenih in zaposlenih invalidih pri delodajalcu na presečni dan, registriranih pravnih osebah in njihovih dejavnostih izvaja mesečne obračune kvote in nadzira njeno izpolnjevanje.</a:t>
            </a:r>
          </a:p>
          <a:p>
            <a:pPr algn="just">
              <a:defRPr/>
            </a:pPr>
            <a:r>
              <a:rPr lang="sl-SI" sz="1200" dirty="0"/>
              <a:t>Kvota se lahko izpolni z zaposlovanjem invalidov ali nadomestno izpolnitvijo kvote, sicer je zavezanec za kvoto dolžan mesečno obračunati in plačati prispevek zaradi neizpolnjevanja kvote.</a:t>
            </a:r>
          </a:p>
          <a:p>
            <a:endParaRPr lang="sl-SI" dirty="0"/>
          </a:p>
        </p:txBody>
      </p:sp>
      <p:sp>
        <p:nvSpPr>
          <p:cNvPr id="4" name="Ograda številke diapozitiva 3"/>
          <p:cNvSpPr>
            <a:spLocks noGrp="1"/>
          </p:cNvSpPr>
          <p:nvPr>
            <p:ph type="sldNum" sz="quarter" idx="10"/>
          </p:nvPr>
        </p:nvSpPr>
        <p:spPr/>
        <p:txBody>
          <a:bodyPr/>
          <a:lstStyle/>
          <a:p>
            <a:fld id="{56FC9013-9B44-A04B-A77F-543B2D793454}" type="slidenum">
              <a:rPr lang="en-US" smtClean="0"/>
              <a:pPr/>
              <a:t>6</a:t>
            </a:fld>
            <a:endParaRPr lang="en-US"/>
          </a:p>
        </p:txBody>
      </p:sp>
    </p:spTree>
    <p:extLst>
      <p:ext uri="{BB962C8B-B14F-4D97-AF65-F5344CB8AC3E}">
        <p14:creationId xmlns:p14="http://schemas.microsoft.com/office/powerpoint/2010/main" val="31863037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normAutofit/>
          </a:bodyPr>
          <a:lstStyle/>
          <a:p>
            <a:pPr algn="just">
              <a:defRPr/>
            </a:pPr>
            <a:r>
              <a:rPr lang="sl-SI" sz="1200" dirty="0"/>
              <a:t>Kvota določa predpisan delež invalidov, ki jih zavezanec za kvoto mora zaposliti glede na celotno število pri njem zaposlenih delavcev, določeno glede na registrirano področje glavne dejavnost po SKD delodajalca in znaša od 2 % do največ 6 %. </a:t>
            </a:r>
          </a:p>
          <a:p>
            <a:pPr algn="just">
              <a:defRPr/>
            </a:pPr>
            <a:r>
              <a:rPr lang="sl-SI" sz="1200" dirty="0"/>
              <a:t>Sklad na podlagi  podatkov iz uradnih evidenc o vseh zaposlenih in zaposlenih invalidih pri delodajalcu na presečni dan, registriranih pravnih osebah in njihovih dejavnostih izvaja mesečne obračune kvote in nadzira njeno izpolnjevanje.</a:t>
            </a:r>
          </a:p>
          <a:p>
            <a:pPr algn="just">
              <a:defRPr/>
            </a:pPr>
            <a:r>
              <a:rPr lang="sl-SI" sz="1200" dirty="0"/>
              <a:t>Kvota se lahko izpolni z zaposlovanjem invalidov ali nadomestno izpolnitvijo kvote, sicer je zavezanec za kvoto dolžan mesečno obračunati in plačati prispevek zaradi neizpolnjevanja kvote.</a:t>
            </a:r>
          </a:p>
          <a:p>
            <a:endParaRPr lang="sl-SI" dirty="0"/>
          </a:p>
        </p:txBody>
      </p:sp>
      <p:sp>
        <p:nvSpPr>
          <p:cNvPr id="4" name="Ograda številke diapozitiva 3"/>
          <p:cNvSpPr>
            <a:spLocks noGrp="1"/>
          </p:cNvSpPr>
          <p:nvPr>
            <p:ph type="sldNum" sz="quarter" idx="10"/>
          </p:nvPr>
        </p:nvSpPr>
        <p:spPr/>
        <p:txBody>
          <a:bodyPr/>
          <a:lstStyle/>
          <a:p>
            <a:fld id="{56FC9013-9B44-A04B-A77F-543B2D793454}" type="slidenum">
              <a:rPr lang="en-US" smtClean="0"/>
              <a:pPr/>
              <a:t>7</a:t>
            </a:fld>
            <a:endParaRPr lang="en-US"/>
          </a:p>
        </p:txBody>
      </p:sp>
    </p:spTree>
    <p:extLst>
      <p:ext uri="{BB962C8B-B14F-4D97-AF65-F5344CB8AC3E}">
        <p14:creationId xmlns:p14="http://schemas.microsoft.com/office/powerpoint/2010/main" val="12783518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normAutofit/>
          </a:bodyPr>
          <a:lstStyle/>
          <a:p>
            <a:pPr algn="just">
              <a:defRPr/>
            </a:pPr>
            <a:r>
              <a:rPr lang="sl-SI" sz="1200" dirty="0"/>
              <a:t>Kvota določa predpisan delež invalidov, ki jih zavezanec za kvoto mora zaposliti glede na celotno število pri njem zaposlenih delavcev, določeno glede na registrirano področje glavne dejavnost po SKD delodajalca in znaša od 2 % do največ 6 %. </a:t>
            </a:r>
          </a:p>
          <a:p>
            <a:pPr algn="just">
              <a:defRPr/>
            </a:pPr>
            <a:r>
              <a:rPr lang="sl-SI" sz="1200" dirty="0"/>
              <a:t>Sklad na podlagi  podatkov iz uradnih evidenc o vseh zaposlenih in zaposlenih invalidih pri delodajalcu na presečni dan, registriranih pravnih osebah in njihovih dejavnostih izvaja mesečne obračune kvote in nadzira njeno izpolnjevanje.</a:t>
            </a:r>
          </a:p>
          <a:p>
            <a:pPr algn="just">
              <a:defRPr/>
            </a:pPr>
            <a:r>
              <a:rPr lang="sl-SI" sz="1200" dirty="0"/>
              <a:t>Kvota se lahko izpolni z zaposlovanjem invalidov ali nadomestno izpolnitvijo kvote, sicer je zavezanec za kvoto dolžan mesečno obračunati in plačati prispevek zaradi neizpolnjevanja kvote.</a:t>
            </a:r>
          </a:p>
          <a:p>
            <a:endParaRPr lang="sl-SI" dirty="0"/>
          </a:p>
        </p:txBody>
      </p:sp>
      <p:sp>
        <p:nvSpPr>
          <p:cNvPr id="4" name="Ograda številke diapozitiva 3"/>
          <p:cNvSpPr>
            <a:spLocks noGrp="1"/>
          </p:cNvSpPr>
          <p:nvPr>
            <p:ph type="sldNum" sz="quarter" idx="10"/>
          </p:nvPr>
        </p:nvSpPr>
        <p:spPr/>
        <p:txBody>
          <a:bodyPr/>
          <a:lstStyle/>
          <a:p>
            <a:fld id="{56FC9013-9B44-A04B-A77F-543B2D793454}" type="slidenum">
              <a:rPr lang="en-US" smtClean="0"/>
              <a:pPr/>
              <a:t>8</a:t>
            </a:fld>
            <a:endParaRPr lang="en-US"/>
          </a:p>
        </p:txBody>
      </p:sp>
    </p:spTree>
    <p:extLst>
      <p:ext uri="{BB962C8B-B14F-4D97-AF65-F5344CB8AC3E}">
        <p14:creationId xmlns:p14="http://schemas.microsoft.com/office/powerpoint/2010/main" val="6407833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normAutofit/>
          </a:bodyPr>
          <a:lstStyle/>
          <a:p>
            <a:pPr algn="just">
              <a:defRPr/>
            </a:pPr>
            <a:r>
              <a:rPr lang="sl-SI" sz="1200" dirty="0"/>
              <a:t>Kvota določa predpisan delež invalidov, ki jih zavezanec za kvoto mora zaposliti glede na celotno število pri njem zaposlenih delavcev, določeno glede na registrirano področje glavne dejavnost po SKD delodajalca in znaša od 2 % do največ 6 %. </a:t>
            </a:r>
          </a:p>
          <a:p>
            <a:pPr algn="just">
              <a:defRPr/>
            </a:pPr>
            <a:r>
              <a:rPr lang="sl-SI" sz="1200" dirty="0"/>
              <a:t>Sklad na podlagi  podatkov iz uradnih evidenc o vseh zaposlenih in zaposlenih invalidih pri delodajalcu na presečni dan, registriranih pravnih osebah in njihovih dejavnostih izvaja mesečne obračune kvote in nadzira njeno izpolnjevanje.</a:t>
            </a:r>
          </a:p>
          <a:p>
            <a:pPr algn="just">
              <a:defRPr/>
            </a:pPr>
            <a:r>
              <a:rPr lang="sl-SI" sz="1200" dirty="0"/>
              <a:t>Kvota se lahko izpolni z zaposlovanjem invalidov ali nadomestno izpolnitvijo kvote, sicer je zavezanec za kvoto dolžan mesečno obračunati in plačati prispevek zaradi neizpolnjevanja kvote.</a:t>
            </a:r>
          </a:p>
          <a:p>
            <a:endParaRPr lang="sl-SI" dirty="0"/>
          </a:p>
        </p:txBody>
      </p:sp>
      <p:sp>
        <p:nvSpPr>
          <p:cNvPr id="4" name="Ograda številke diapozitiva 3"/>
          <p:cNvSpPr>
            <a:spLocks noGrp="1"/>
          </p:cNvSpPr>
          <p:nvPr>
            <p:ph type="sldNum" sz="quarter" idx="10"/>
          </p:nvPr>
        </p:nvSpPr>
        <p:spPr/>
        <p:txBody>
          <a:bodyPr/>
          <a:lstStyle/>
          <a:p>
            <a:fld id="{56FC9013-9B44-A04B-A77F-543B2D793454}" type="slidenum">
              <a:rPr lang="en-US" smtClean="0"/>
              <a:pPr/>
              <a:t>9</a:t>
            </a:fld>
            <a:endParaRPr lang="en-US"/>
          </a:p>
        </p:txBody>
      </p:sp>
    </p:spTree>
    <p:extLst>
      <p:ext uri="{BB962C8B-B14F-4D97-AF65-F5344CB8AC3E}">
        <p14:creationId xmlns:p14="http://schemas.microsoft.com/office/powerpoint/2010/main" val="17087546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6_Custom Layout">
    <p:bg>
      <p:bgPr>
        <a:solidFill>
          <a:srgbClr val="0070C0"/>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89974" y="5735977"/>
            <a:ext cx="1556652" cy="585311"/>
          </a:xfrm>
          <a:prstGeom prst="rect">
            <a:avLst/>
          </a:prstGeom>
        </p:spPr>
      </p:pic>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37281" y="642047"/>
            <a:ext cx="3674561" cy="7339399"/>
          </a:xfrm>
          <a:prstGeom prst="rect">
            <a:avLst/>
          </a:prstGeom>
        </p:spPr>
      </p:pic>
      <p:sp>
        <p:nvSpPr>
          <p:cNvPr id="8" name="Text Placeholder 9"/>
          <p:cNvSpPr>
            <a:spLocks noGrp="1"/>
          </p:cNvSpPr>
          <p:nvPr>
            <p:ph type="body" sz="quarter" idx="11" hasCustomPrompt="1"/>
          </p:nvPr>
        </p:nvSpPr>
        <p:spPr>
          <a:xfrm>
            <a:off x="2889250" y="371475"/>
            <a:ext cx="8445500" cy="3338513"/>
          </a:xfrm>
          <a:prstGeom prst="rect">
            <a:avLst/>
          </a:prstGeom>
        </p:spPr>
        <p:txBody>
          <a:bodyPr/>
          <a:lstStyle>
            <a:lvl1pPr marL="0" indent="0">
              <a:buNone/>
              <a:defRPr sz="7000" baseline="0">
                <a:solidFill>
                  <a:schemeClr val="bg1"/>
                </a:solidFill>
                <a:latin typeface="Calibri" charset="0"/>
                <a:ea typeface="Calibri" charset="0"/>
                <a:cs typeface="Calibri" charset="0"/>
              </a:defRPr>
            </a:lvl1pPr>
            <a:lvl2pPr>
              <a:defRPr sz="1800"/>
            </a:lvl2pPr>
            <a:lvl3pPr>
              <a:defRPr sz="1800"/>
            </a:lvl3pPr>
            <a:lvl4pPr>
              <a:defRPr sz="1800"/>
            </a:lvl4pPr>
            <a:lvl5pPr>
              <a:defRPr sz="1800"/>
            </a:lvl5pPr>
          </a:lstStyle>
          <a:p>
            <a:pPr lvl="0"/>
            <a:r>
              <a:rPr lang="en-US" sz="7000" dirty="0">
                <a:latin typeface="Calibri" charset="0"/>
                <a:ea typeface="Calibri" charset="0"/>
                <a:cs typeface="Calibri" charset="0"/>
              </a:rPr>
              <a:t>NASLOV NALSOVNAS NASLOV NASLOV NASLOV NASLOV NASL</a:t>
            </a:r>
            <a:endParaRPr lang="en-US" dirty="0"/>
          </a:p>
        </p:txBody>
      </p:sp>
    </p:spTree>
    <p:extLst>
      <p:ext uri="{BB962C8B-B14F-4D97-AF65-F5344CB8AC3E}">
        <p14:creationId xmlns:p14="http://schemas.microsoft.com/office/powerpoint/2010/main" val="4642458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chemeClr val="bg1">
            <a:lumMod val="95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09443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a:stretch>
            <a:fillRect/>
          </a:stretch>
        </p:blipFill>
        <p:spPr>
          <a:xfrm>
            <a:off x="424982" y="319456"/>
            <a:ext cx="272485" cy="544969"/>
          </a:xfrm>
          <a:prstGeom prst="rect">
            <a:avLst/>
          </a:prstGeom>
        </p:spPr>
      </p:pic>
      <p:sp>
        <p:nvSpPr>
          <p:cNvPr id="9" name="Text Placeholder 13"/>
          <p:cNvSpPr>
            <a:spLocks noGrp="1"/>
          </p:cNvSpPr>
          <p:nvPr>
            <p:ph type="body" sz="quarter" idx="13" hasCustomPrompt="1"/>
          </p:nvPr>
        </p:nvSpPr>
        <p:spPr>
          <a:xfrm>
            <a:off x="792163" y="546100"/>
            <a:ext cx="2438400" cy="319088"/>
          </a:xfrm>
          <a:prstGeom prst="rect">
            <a:avLst/>
          </a:prstGeom>
        </p:spPr>
        <p:txBody>
          <a:bodyPr/>
          <a:lstStyle>
            <a:lvl1pPr marL="0" indent="0">
              <a:buNone/>
              <a:defRPr sz="2000">
                <a:solidFill>
                  <a:srgbClr val="92D050"/>
                </a:solidFill>
                <a:latin typeface="+mj-lt"/>
              </a:defRPr>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NASLOV 1</a:t>
            </a:r>
          </a:p>
        </p:txBody>
      </p:sp>
    </p:spTree>
    <p:extLst>
      <p:ext uri="{BB962C8B-B14F-4D97-AF65-F5344CB8AC3E}">
        <p14:creationId xmlns:p14="http://schemas.microsoft.com/office/powerpoint/2010/main" val="3376775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ŠRIP">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a:stretch>
            <a:fillRect/>
          </a:stretch>
        </p:blipFill>
        <p:spPr>
          <a:xfrm>
            <a:off x="424982" y="319456"/>
            <a:ext cx="272485" cy="544969"/>
          </a:xfrm>
          <a:prstGeom prst="rect">
            <a:avLst/>
          </a:prstGeom>
        </p:spPr>
      </p:pic>
      <p:sp>
        <p:nvSpPr>
          <p:cNvPr id="6" name="Title 1"/>
          <p:cNvSpPr>
            <a:spLocks noGrp="1"/>
          </p:cNvSpPr>
          <p:nvPr>
            <p:ph type="title" hasCustomPrompt="1"/>
          </p:nvPr>
        </p:nvSpPr>
        <p:spPr>
          <a:xfrm>
            <a:off x="792480" y="1963405"/>
            <a:ext cx="10515600" cy="389293"/>
          </a:xfrm>
          <a:prstGeom prst="rect">
            <a:avLst/>
          </a:prstGeom>
        </p:spPr>
        <p:txBody>
          <a:bodyPr/>
          <a:lstStyle>
            <a:lvl1pPr>
              <a:defRPr lang="sl-SI" sz="2500" b="1" smtClean="0">
                <a:solidFill>
                  <a:schemeClr val="tx1">
                    <a:lumMod val="65000"/>
                    <a:lumOff val="35000"/>
                  </a:schemeClr>
                </a:solidFill>
                <a:ea typeface="Arial Narrow" panose="020B0606020202030204" pitchFamily="34" charset="0"/>
                <a:cs typeface="Arial Narrow" panose="020B0606020202030204" pitchFamily="34" charset="0"/>
              </a:defRPr>
            </a:lvl1pPr>
          </a:lstStyle>
          <a:p>
            <a:pPr>
              <a:lnSpc>
                <a:spcPct val="115000"/>
              </a:lnSpc>
              <a:spcAft>
                <a:spcPts val="0"/>
              </a:spcAft>
            </a:pPr>
            <a:r>
              <a:rPr lang="sl-SI" sz="2500" b="1" dirty="0">
                <a:solidFill>
                  <a:schemeClr val="tx1">
                    <a:lumMod val="65000"/>
                    <a:lumOff val="35000"/>
                  </a:schemeClr>
                </a:solidFill>
                <a:latin typeface="+mj-lt"/>
                <a:ea typeface="Arial Narrow" panose="020B0606020202030204" pitchFamily="34" charset="0"/>
                <a:cs typeface="Arial Narrow" panose="020B0606020202030204" pitchFamily="34" charset="0"/>
              </a:rPr>
              <a:t>LOREM IPSUM</a:t>
            </a:r>
          </a:p>
        </p:txBody>
      </p:sp>
      <p:sp>
        <p:nvSpPr>
          <p:cNvPr id="11" name="Content Placeholder 10"/>
          <p:cNvSpPr>
            <a:spLocks noGrp="1"/>
          </p:cNvSpPr>
          <p:nvPr>
            <p:ph sz="quarter" idx="12" hasCustomPrompt="1"/>
          </p:nvPr>
        </p:nvSpPr>
        <p:spPr>
          <a:xfrm>
            <a:off x="792480" y="2773679"/>
            <a:ext cx="9631362" cy="2606041"/>
          </a:xfrm>
          <a:prstGeom prst="rect">
            <a:avLst/>
          </a:prstGeom>
        </p:spPr>
        <p:txBody>
          <a:bodyPr/>
          <a:lstStyle>
            <a:lvl1pPr marL="457200" marR="0" indent="-457200" algn="l" defTabSz="914400" rtl="0" eaLnBrk="1" fontAlgn="auto" latinLnBrk="0" hangingPunct="1">
              <a:lnSpc>
                <a:spcPct val="100000"/>
              </a:lnSpc>
              <a:spcBef>
                <a:spcPts val="1000"/>
              </a:spcBef>
              <a:spcAft>
                <a:spcPts val="0"/>
              </a:spcAft>
              <a:buClrTx/>
              <a:buSzTx/>
              <a:buFont typeface="Arial" charset="0"/>
              <a:buChar char="•"/>
              <a:tabLst/>
              <a:defRPr sz="1700">
                <a:solidFill>
                  <a:schemeClr val="tx1">
                    <a:lumMod val="65000"/>
                    <a:lumOff val="35000"/>
                  </a:schemeClr>
                </a:solidFill>
              </a:defRPr>
            </a:lvl1pPr>
            <a:lvl2pPr marL="800100" indent="-342900">
              <a:buFont typeface="Arial" charset="0"/>
              <a:buChar char="•"/>
              <a:defRPr/>
            </a:lvl2pPr>
            <a:lvl3pPr marL="1257300" indent="-342900">
              <a:buFont typeface="Arial" charset="0"/>
              <a:buChar char="•"/>
              <a:defRPr/>
            </a:lvl3pPr>
            <a:lvl4pPr marL="1657350" indent="-285750">
              <a:buFont typeface="Arial" charset="0"/>
              <a:buChar char="•"/>
              <a:defRPr/>
            </a:lvl4pPr>
            <a:lvl5pPr marL="2114550" indent="-285750">
              <a:buFont typeface="Arial" charset="0"/>
              <a:buChar char="•"/>
              <a:defRPr/>
            </a:lvl5pPr>
          </a:lstStyle>
          <a:p>
            <a:pPr lvl="0"/>
            <a:r>
              <a:rPr lang="en-US" dirty="0" err="1"/>
              <a:t>Alineja</a:t>
            </a:r>
            <a:r>
              <a:rPr lang="en-US" dirty="0"/>
              <a:t> 1</a:t>
            </a:r>
          </a:p>
          <a:p>
            <a:pPr lvl="0"/>
            <a:r>
              <a:rPr lang="en-US" dirty="0" err="1"/>
              <a:t>Alineja</a:t>
            </a:r>
            <a:r>
              <a:rPr lang="en-US" dirty="0"/>
              <a:t> 1</a:t>
            </a:r>
          </a:p>
          <a:p>
            <a:pPr lvl="0"/>
            <a:r>
              <a:rPr lang="en-US" dirty="0" err="1"/>
              <a:t>Alineja</a:t>
            </a:r>
            <a:r>
              <a:rPr lang="en-US" dirty="0"/>
              <a:t> 1</a:t>
            </a:r>
          </a:p>
          <a:p>
            <a:pPr lvl="0"/>
            <a:r>
              <a:rPr lang="en-US" dirty="0" err="1"/>
              <a:t>Alineja</a:t>
            </a:r>
            <a:r>
              <a:rPr lang="en-US" dirty="0"/>
              <a:t> 1</a:t>
            </a:r>
          </a:p>
          <a:p>
            <a:pPr lvl="0"/>
            <a:r>
              <a:rPr lang="en-US" dirty="0" err="1"/>
              <a:t>Alineja</a:t>
            </a:r>
            <a:r>
              <a:rPr lang="en-US" dirty="0"/>
              <a:t> 1</a:t>
            </a:r>
          </a:p>
          <a:p>
            <a:pPr lvl="0"/>
            <a:r>
              <a:rPr lang="en-US" dirty="0" err="1"/>
              <a:t>Alineja</a:t>
            </a:r>
            <a:r>
              <a:rPr lang="en-US" dirty="0"/>
              <a:t> 1</a:t>
            </a:r>
          </a:p>
          <a:p>
            <a:pPr lvl="0"/>
            <a:r>
              <a:rPr lang="en-US" dirty="0" err="1"/>
              <a:t>Alineja</a:t>
            </a:r>
            <a:r>
              <a:rPr lang="en-US" dirty="0"/>
              <a:t> 1</a:t>
            </a:r>
          </a:p>
        </p:txBody>
      </p:sp>
      <p:sp>
        <p:nvSpPr>
          <p:cNvPr id="14" name="Text Placeholder 13"/>
          <p:cNvSpPr>
            <a:spLocks noGrp="1"/>
          </p:cNvSpPr>
          <p:nvPr>
            <p:ph type="body" sz="quarter" idx="13" hasCustomPrompt="1"/>
          </p:nvPr>
        </p:nvSpPr>
        <p:spPr>
          <a:xfrm>
            <a:off x="792163" y="546100"/>
            <a:ext cx="2438400" cy="319088"/>
          </a:xfrm>
          <a:prstGeom prst="rect">
            <a:avLst/>
          </a:prstGeom>
        </p:spPr>
        <p:txBody>
          <a:bodyPr/>
          <a:lstStyle>
            <a:lvl1pPr marL="0" indent="0">
              <a:buNone/>
              <a:defRPr sz="2000">
                <a:solidFill>
                  <a:srgbClr val="92D050"/>
                </a:solidFill>
                <a:latin typeface="+mj-lt"/>
              </a:defRPr>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NASLOV 1</a:t>
            </a:r>
          </a:p>
        </p:txBody>
      </p:sp>
    </p:spTree>
    <p:extLst>
      <p:ext uri="{BB962C8B-B14F-4D97-AF65-F5344CB8AC3E}">
        <p14:creationId xmlns:p14="http://schemas.microsoft.com/office/powerpoint/2010/main" val="6631379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ŠRIP">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a:stretch>
            <a:fillRect/>
          </a:stretch>
        </p:blipFill>
        <p:spPr>
          <a:xfrm>
            <a:off x="424982" y="319456"/>
            <a:ext cx="272485" cy="544969"/>
          </a:xfrm>
          <a:prstGeom prst="rect">
            <a:avLst/>
          </a:prstGeom>
        </p:spPr>
      </p:pic>
      <p:sp>
        <p:nvSpPr>
          <p:cNvPr id="6" name="Title 1"/>
          <p:cNvSpPr>
            <a:spLocks noGrp="1"/>
          </p:cNvSpPr>
          <p:nvPr>
            <p:ph type="title" hasCustomPrompt="1"/>
          </p:nvPr>
        </p:nvSpPr>
        <p:spPr>
          <a:xfrm>
            <a:off x="792480" y="1530053"/>
            <a:ext cx="4906645" cy="389293"/>
          </a:xfrm>
          <a:prstGeom prst="rect">
            <a:avLst/>
          </a:prstGeom>
        </p:spPr>
        <p:txBody>
          <a:bodyPr anchor="ctr"/>
          <a:lstStyle>
            <a:lvl1pPr>
              <a:defRPr lang="sl-SI" sz="2500" b="1" smtClean="0">
                <a:solidFill>
                  <a:schemeClr val="tx1">
                    <a:lumMod val="65000"/>
                    <a:lumOff val="35000"/>
                  </a:schemeClr>
                </a:solidFill>
                <a:ea typeface="Arial Narrow" panose="020B0606020202030204" pitchFamily="34" charset="0"/>
                <a:cs typeface="Arial Narrow" panose="020B0606020202030204" pitchFamily="34" charset="0"/>
              </a:defRPr>
            </a:lvl1pPr>
          </a:lstStyle>
          <a:p>
            <a:pPr>
              <a:lnSpc>
                <a:spcPct val="115000"/>
              </a:lnSpc>
              <a:spcAft>
                <a:spcPts val="0"/>
              </a:spcAft>
            </a:pPr>
            <a:r>
              <a:rPr lang="sl-SI" sz="2500" b="1" dirty="0">
                <a:solidFill>
                  <a:schemeClr val="tx1">
                    <a:lumMod val="65000"/>
                    <a:lumOff val="35000"/>
                  </a:schemeClr>
                </a:solidFill>
                <a:latin typeface="+mj-lt"/>
                <a:ea typeface="Arial Narrow" panose="020B0606020202030204" pitchFamily="34" charset="0"/>
                <a:cs typeface="Arial Narrow" panose="020B0606020202030204" pitchFamily="34" charset="0"/>
              </a:rPr>
              <a:t>LOREM IPSUM</a:t>
            </a:r>
          </a:p>
        </p:txBody>
      </p:sp>
      <p:sp>
        <p:nvSpPr>
          <p:cNvPr id="17" name="Picture Placeholder 16"/>
          <p:cNvSpPr>
            <a:spLocks noGrp="1"/>
          </p:cNvSpPr>
          <p:nvPr>
            <p:ph type="pic" sz="quarter" idx="15"/>
          </p:nvPr>
        </p:nvSpPr>
        <p:spPr>
          <a:xfrm>
            <a:off x="5852160" y="1530350"/>
            <a:ext cx="6339840" cy="3362325"/>
          </a:xfrm>
          <a:prstGeom prst="rect">
            <a:avLst/>
          </a:prstGeom>
        </p:spPr>
        <p:txBody>
          <a:bodyPr/>
          <a:lstStyle/>
          <a:p>
            <a:endParaRPr lang="en-US" dirty="0"/>
          </a:p>
        </p:txBody>
      </p:sp>
      <p:sp>
        <p:nvSpPr>
          <p:cNvPr id="18" name="Text Placeholder 13"/>
          <p:cNvSpPr>
            <a:spLocks noGrp="1"/>
          </p:cNvSpPr>
          <p:nvPr>
            <p:ph type="body" sz="quarter" idx="13" hasCustomPrompt="1"/>
          </p:nvPr>
        </p:nvSpPr>
        <p:spPr>
          <a:xfrm>
            <a:off x="792163" y="546100"/>
            <a:ext cx="2438400" cy="319088"/>
          </a:xfrm>
          <a:prstGeom prst="rect">
            <a:avLst/>
          </a:prstGeom>
        </p:spPr>
        <p:txBody>
          <a:bodyPr/>
          <a:lstStyle>
            <a:lvl1pPr marL="0" indent="0">
              <a:buNone/>
              <a:defRPr sz="2000">
                <a:solidFill>
                  <a:srgbClr val="92D050"/>
                </a:solidFill>
                <a:latin typeface="+mj-lt"/>
              </a:defRPr>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NASLOV 1</a:t>
            </a:r>
          </a:p>
        </p:txBody>
      </p:sp>
      <p:sp>
        <p:nvSpPr>
          <p:cNvPr id="20" name="Text Placeholder 19"/>
          <p:cNvSpPr>
            <a:spLocks noGrp="1"/>
          </p:cNvSpPr>
          <p:nvPr>
            <p:ph type="body" sz="quarter" idx="16" hasCustomPrompt="1"/>
          </p:nvPr>
        </p:nvSpPr>
        <p:spPr>
          <a:xfrm>
            <a:off x="792163" y="5562600"/>
            <a:ext cx="4906962" cy="365125"/>
          </a:xfrm>
          <a:prstGeom prst="rect">
            <a:avLst/>
          </a:prstGeom>
        </p:spPr>
        <p:txBody>
          <a:bodyPr anchor="ctr"/>
          <a:lstStyle>
            <a:lvl1pPr marL="0" indent="0">
              <a:buNone/>
              <a:defRPr sz="1700" i="1" baseline="0">
                <a:solidFill>
                  <a:schemeClr val="bg1">
                    <a:lumMod val="50000"/>
                  </a:schemeClr>
                </a:solidFill>
              </a:defRPr>
            </a:lvl1pPr>
            <a:lvl5pPr marL="1828800" indent="0" algn="l">
              <a:lnSpc>
                <a:spcPct val="100000"/>
              </a:lnSpc>
              <a:buNone/>
              <a:defRPr/>
            </a:lvl5pPr>
          </a:lstStyle>
          <a:p>
            <a:pPr lvl="0"/>
            <a:r>
              <a:rPr lang="en-US" dirty="0" err="1"/>
              <a:t>Opisni</a:t>
            </a:r>
            <a:r>
              <a:rPr lang="en-US" dirty="0"/>
              <a:t> </a:t>
            </a:r>
            <a:r>
              <a:rPr lang="en-US" dirty="0" err="1"/>
              <a:t>tekst</a:t>
            </a:r>
            <a:r>
              <a:rPr lang="en-US" dirty="0"/>
              <a:t> lorem ipsum dolor sit</a:t>
            </a:r>
          </a:p>
        </p:txBody>
      </p:sp>
      <p:sp>
        <p:nvSpPr>
          <p:cNvPr id="22" name="Text Placeholder 21"/>
          <p:cNvSpPr>
            <a:spLocks noGrp="1"/>
          </p:cNvSpPr>
          <p:nvPr>
            <p:ph type="body" sz="quarter" idx="17" hasCustomPrompt="1"/>
          </p:nvPr>
        </p:nvSpPr>
        <p:spPr>
          <a:xfrm>
            <a:off x="792163" y="2270443"/>
            <a:ext cx="4906962" cy="1143317"/>
          </a:xfrm>
          <a:prstGeom prst="rect">
            <a:avLst/>
          </a:prstGeom>
        </p:spPr>
        <p:txBody>
          <a:bodyPr anchor="t"/>
          <a:lstStyle>
            <a:lvl1pPr marL="0" indent="0">
              <a:lnSpc>
                <a:spcPct val="150000"/>
              </a:lnSpc>
              <a:buNone/>
              <a:defRPr sz="1600" baseline="0">
                <a:solidFill>
                  <a:schemeClr val="tx1">
                    <a:lumMod val="75000"/>
                    <a:lumOff val="25000"/>
                  </a:schemeClr>
                </a:solidFill>
                <a:latin typeface="+mn-lt"/>
              </a:defRPr>
            </a:lvl1pPr>
            <a:lvl5pPr algn="l">
              <a:defRPr/>
            </a:lvl5pPr>
          </a:lstStyle>
          <a:p>
            <a:pPr lvl="0"/>
            <a:r>
              <a:rPr lang="en-US" dirty="0"/>
              <a:t>Fifth level lorem ipsum dolor sir </a:t>
            </a:r>
            <a:r>
              <a:rPr lang="en-US" dirty="0" err="1"/>
              <a:t>amter</a:t>
            </a:r>
            <a:r>
              <a:rPr lang="en-US" dirty="0"/>
              <a:t> </a:t>
            </a:r>
            <a:r>
              <a:rPr lang="en-US" dirty="0" err="1"/>
              <a:t>daflk</a:t>
            </a:r>
            <a:r>
              <a:rPr lang="en-US" dirty="0"/>
              <a:t> a </a:t>
            </a:r>
            <a:r>
              <a:rPr lang="en-US" dirty="0" err="1"/>
              <a:t>oieboa</a:t>
            </a:r>
            <a:r>
              <a:rPr lang="en-US" dirty="0"/>
              <a:t> v </a:t>
            </a:r>
            <a:r>
              <a:rPr lang="en-US" dirty="0" err="1"/>
              <a:t>doi</a:t>
            </a:r>
            <a:r>
              <a:rPr lang="en-US" dirty="0"/>
              <a:t> </a:t>
            </a:r>
            <a:r>
              <a:rPr lang="en-US" dirty="0" err="1"/>
              <a:t>jadoči</a:t>
            </a:r>
            <a:r>
              <a:rPr lang="en-US" dirty="0"/>
              <a:t>. Ad </a:t>
            </a:r>
            <a:r>
              <a:rPr lang="en-US" dirty="0" err="1"/>
              <a:t>odaofi</a:t>
            </a:r>
            <a:r>
              <a:rPr lang="en-US" dirty="0"/>
              <a:t> </a:t>
            </a:r>
            <a:r>
              <a:rPr lang="en-US" dirty="0" err="1"/>
              <a:t>nn</a:t>
            </a:r>
            <a:r>
              <a:rPr lang="en-US" dirty="0"/>
              <a:t>. </a:t>
            </a:r>
            <a:r>
              <a:rPr lang="en-US" dirty="0" err="1"/>
              <a:t>Adovj</a:t>
            </a:r>
            <a:r>
              <a:rPr lang="en-US" dirty="0"/>
              <a:t> </a:t>
            </a:r>
            <a:r>
              <a:rPr lang="en-US" dirty="0" err="1"/>
              <a:t>ačoadsvkjbegš</a:t>
            </a:r>
            <a:r>
              <a:rPr lang="en-US" dirty="0"/>
              <a:t>. Lorem ipsum dolor </a:t>
            </a:r>
            <a:r>
              <a:rPr lang="en-US" dirty="0" err="1"/>
              <a:t>sitamet</a:t>
            </a:r>
            <a:r>
              <a:rPr lang="en-US" dirty="0"/>
              <a:t> </a:t>
            </a:r>
            <a:r>
              <a:rPr lang="en-US" dirty="0" err="1"/>
              <a:t>dlortwrb</a:t>
            </a:r>
            <a:r>
              <a:rPr lang="en-US" dirty="0"/>
              <a:t>. </a:t>
            </a:r>
          </a:p>
        </p:txBody>
      </p:sp>
      <p:sp>
        <p:nvSpPr>
          <p:cNvPr id="8" name="Text Placeholder 7"/>
          <p:cNvSpPr>
            <a:spLocks noGrp="1"/>
          </p:cNvSpPr>
          <p:nvPr>
            <p:ph type="body" sz="quarter" idx="18" hasCustomPrompt="1"/>
          </p:nvPr>
        </p:nvSpPr>
        <p:spPr>
          <a:xfrm>
            <a:off x="792163" y="3611563"/>
            <a:ext cx="4906962" cy="1600200"/>
          </a:xfrm>
          <a:prstGeom prst="rect">
            <a:avLst/>
          </a:prstGeom>
        </p:spPr>
        <p:txBody>
          <a:bodyPr/>
          <a:lstStyle>
            <a:lvl1pPr marL="514350" indent="-514350">
              <a:buFont typeface="+mj-lt"/>
              <a:buAutoNum type="arabicPeriod"/>
              <a:defRPr sz="1600">
                <a:solidFill>
                  <a:srgbClr val="92D050"/>
                </a:solidFill>
              </a:defRPr>
            </a:lvl1pPr>
            <a:lvl2pPr marL="914400" indent="-457200">
              <a:buFont typeface="+mj-lt"/>
              <a:buAutoNum type="arabicPeriod"/>
              <a:defRPr/>
            </a:lvl2pPr>
            <a:lvl3pPr marL="1371600" indent="-457200">
              <a:buFont typeface="+mj-lt"/>
              <a:buAutoNum type="arabicPeriod"/>
              <a:defRPr/>
            </a:lvl3pPr>
            <a:lvl4pPr marL="1714500" indent="-342900">
              <a:buFont typeface="+mj-lt"/>
              <a:buAutoNum type="arabicPeriod"/>
              <a:defRPr/>
            </a:lvl4pPr>
            <a:lvl5pPr marL="2171700" indent="-342900">
              <a:buFont typeface="+mj-lt"/>
              <a:buAutoNum type="arabicPeriod"/>
              <a:defRPr/>
            </a:lvl5pPr>
          </a:lstStyle>
          <a:p>
            <a:pPr lvl="0"/>
            <a:r>
              <a:rPr lang="en-US" dirty="0" err="1"/>
              <a:t>Sdvoubuhtoprbwe</a:t>
            </a:r>
            <a:r>
              <a:rPr lang="en-US" dirty="0"/>
              <a:t> </a:t>
            </a:r>
            <a:r>
              <a:rPr lang="en-US" dirty="0" err="1"/>
              <a:t>vfisuhvapd</a:t>
            </a:r>
            <a:r>
              <a:rPr lang="en-US" dirty="0"/>
              <a:t> </a:t>
            </a:r>
            <a:r>
              <a:rPr lang="en-US" dirty="0" err="1"/>
              <a:t>faiuvhadev</a:t>
            </a:r>
            <a:r>
              <a:rPr lang="en-US" dirty="0"/>
              <a:t> </a:t>
            </a:r>
            <a:r>
              <a:rPr lang="en-US" dirty="0" err="1"/>
              <a:t>ufdhva</a:t>
            </a:r>
            <a:endParaRPr lang="en-US" dirty="0"/>
          </a:p>
          <a:p>
            <a:pPr lvl="0"/>
            <a:r>
              <a:rPr lang="en-US" dirty="0"/>
              <a:t>Tree </a:t>
            </a:r>
            <a:r>
              <a:rPr lang="en-US" dirty="0" err="1"/>
              <a:t>gewnboiwrb</a:t>
            </a:r>
            <a:r>
              <a:rPr lang="en-US" dirty="0"/>
              <a:t> </a:t>
            </a:r>
            <a:r>
              <a:rPr lang="en-US" dirty="0" err="1"/>
              <a:t>gnbrewpauih</a:t>
            </a:r>
            <a:r>
              <a:rPr lang="en-US" dirty="0"/>
              <a:t> </a:t>
            </a:r>
            <a:r>
              <a:rPr lang="en-US" dirty="0" err="1"/>
              <a:t>fiuhwbpiruw</a:t>
            </a:r>
            <a:endParaRPr lang="en-US" dirty="0"/>
          </a:p>
          <a:p>
            <a:pPr lvl="0"/>
            <a:r>
              <a:rPr lang="en-US" dirty="0" err="1"/>
              <a:t>Sbuhtoprbwe</a:t>
            </a:r>
            <a:r>
              <a:rPr lang="en-US" dirty="0"/>
              <a:t> </a:t>
            </a:r>
            <a:r>
              <a:rPr lang="en-US" dirty="0" err="1"/>
              <a:t>vfisuhvapd</a:t>
            </a:r>
            <a:r>
              <a:rPr lang="en-US" dirty="0"/>
              <a:t> </a:t>
            </a:r>
            <a:r>
              <a:rPr lang="en-US" dirty="0" err="1"/>
              <a:t>faiuvhadev</a:t>
            </a:r>
            <a:r>
              <a:rPr lang="en-US" dirty="0"/>
              <a:t> </a:t>
            </a:r>
            <a:r>
              <a:rPr lang="en-US" dirty="0" err="1"/>
              <a:t>ufdhvaj</a:t>
            </a:r>
            <a:r>
              <a:rPr lang="en-US" dirty="0"/>
              <a:t> </a:t>
            </a:r>
          </a:p>
          <a:p>
            <a:pPr lvl="0"/>
            <a:r>
              <a:rPr lang="en-US" dirty="0"/>
              <a:t>Free </a:t>
            </a:r>
            <a:r>
              <a:rPr lang="en-US" dirty="0" err="1"/>
              <a:t>vfisuhvapd</a:t>
            </a:r>
            <a:r>
              <a:rPr lang="en-US" dirty="0"/>
              <a:t> </a:t>
            </a:r>
            <a:r>
              <a:rPr lang="en-US" dirty="0" err="1"/>
              <a:t>faiuvhadev</a:t>
            </a:r>
            <a:r>
              <a:rPr lang="en-US" dirty="0"/>
              <a:t> </a:t>
            </a:r>
            <a:r>
              <a:rPr lang="en-US" dirty="0" err="1"/>
              <a:t>ufdhvapj</a:t>
            </a:r>
            <a:r>
              <a:rPr lang="en-US" dirty="0"/>
              <a:t> tree </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792480" y="1606253"/>
            <a:ext cx="4906645" cy="389293"/>
          </a:xfrm>
          <a:prstGeom prst="rect">
            <a:avLst/>
          </a:prstGeom>
        </p:spPr>
        <p:txBody>
          <a:bodyPr anchor="ctr"/>
          <a:lstStyle>
            <a:lvl1pPr>
              <a:defRPr lang="sl-SI" sz="2500" b="1" smtClean="0">
                <a:solidFill>
                  <a:schemeClr val="tx1">
                    <a:lumMod val="65000"/>
                    <a:lumOff val="35000"/>
                  </a:schemeClr>
                </a:solidFill>
                <a:ea typeface="Arial Narrow" panose="020B0606020202030204" pitchFamily="34" charset="0"/>
                <a:cs typeface="Arial Narrow" panose="020B0606020202030204" pitchFamily="34" charset="0"/>
              </a:defRPr>
            </a:lvl1pPr>
          </a:lstStyle>
          <a:p>
            <a:pPr>
              <a:lnSpc>
                <a:spcPct val="115000"/>
              </a:lnSpc>
              <a:spcAft>
                <a:spcPts val="0"/>
              </a:spcAft>
            </a:pPr>
            <a:r>
              <a:rPr lang="sl-SI" sz="2500" b="1" dirty="0">
                <a:solidFill>
                  <a:schemeClr val="tx1">
                    <a:lumMod val="65000"/>
                    <a:lumOff val="35000"/>
                  </a:schemeClr>
                </a:solidFill>
                <a:latin typeface="+mj-lt"/>
                <a:ea typeface="Arial Narrow" panose="020B0606020202030204" pitchFamily="34" charset="0"/>
                <a:cs typeface="Arial Narrow" panose="020B0606020202030204" pitchFamily="34" charset="0"/>
              </a:rPr>
              <a:t>LOREM IPSUM</a:t>
            </a:r>
          </a:p>
        </p:txBody>
      </p:sp>
      <p:pic>
        <p:nvPicPr>
          <p:cNvPr id="7" name="Picture 6"/>
          <p:cNvPicPr>
            <a:picLocks noChangeAspect="1"/>
          </p:cNvPicPr>
          <p:nvPr userDrawn="1"/>
        </p:nvPicPr>
        <p:blipFill>
          <a:blip r:embed="rId3"/>
          <a:stretch>
            <a:fillRect/>
          </a:stretch>
        </p:blipFill>
        <p:spPr>
          <a:xfrm>
            <a:off x="424982" y="319456"/>
            <a:ext cx="272485" cy="544969"/>
          </a:xfrm>
          <a:prstGeom prst="rect">
            <a:avLst/>
          </a:prstGeom>
        </p:spPr>
      </p:pic>
      <p:sp>
        <p:nvSpPr>
          <p:cNvPr id="11" name="Title 1"/>
          <p:cNvSpPr txBox="1">
            <a:spLocks/>
          </p:cNvSpPr>
          <p:nvPr userDrawn="1"/>
        </p:nvSpPr>
        <p:spPr>
          <a:xfrm>
            <a:off x="792480" y="2154893"/>
            <a:ext cx="4906645" cy="389293"/>
          </a:xfrm>
          <a:prstGeom prst="rect">
            <a:avLst/>
          </a:prstGeom>
        </p:spPr>
        <p:txBody>
          <a:bodyPr anchor="ctr"/>
          <a:lstStyle>
            <a:lvl1pPr algn="l" defTabSz="914400" rtl="0" eaLnBrk="1" latinLnBrk="0" hangingPunct="1">
              <a:lnSpc>
                <a:spcPct val="90000"/>
              </a:lnSpc>
              <a:spcBef>
                <a:spcPct val="0"/>
              </a:spcBef>
              <a:buNone/>
              <a:defRPr lang="sl-SI" sz="2500" b="1" kern="1200" baseline="0" smtClean="0">
                <a:solidFill>
                  <a:schemeClr val="tx1">
                    <a:lumMod val="65000"/>
                    <a:lumOff val="35000"/>
                  </a:schemeClr>
                </a:solidFill>
                <a:latin typeface="Calibri light" charset="0"/>
                <a:ea typeface="Arial Narrow" panose="020B0606020202030204" pitchFamily="34" charset="0"/>
                <a:cs typeface="Arial Narrow" panose="020B0606020202030204" pitchFamily="34" charset="0"/>
              </a:defRPr>
            </a:lvl1pPr>
          </a:lstStyle>
          <a:p>
            <a:pPr>
              <a:lnSpc>
                <a:spcPct val="150000"/>
              </a:lnSpc>
              <a:spcAft>
                <a:spcPts val="0"/>
              </a:spcAft>
            </a:pPr>
            <a:endParaRPr lang="sl-SI" sz="1700" b="1" i="0" dirty="0">
              <a:solidFill>
                <a:schemeClr val="tx1">
                  <a:lumMod val="65000"/>
                  <a:lumOff val="35000"/>
                </a:schemeClr>
              </a:solidFill>
              <a:latin typeface="Calibri" charset="0"/>
              <a:ea typeface="Calibri" charset="0"/>
              <a:cs typeface="Calibri" charset="0"/>
            </a:endParaRPr>
          </a:p>
        </p:txBody>
      </p:sp>
      <p:sp>
        <p:nvSpPr>
          <p:cNvPr id="14" name="Text Placeholder 13"/>
          <p:cNvSpPr>
            <a:spLocks noGrp="1"/>
          </p:cNvSpPr>
          <p:nvPr>
            <p:ph type="body" sz="quarter" idx="13" hasCustomPrompt="1"/>
          </p:nvPr>
        </p:nvSpPr>
        <p:spPr>
          <a:xfrm>
            <a:off x="792163" y="546100"/>
            <a:ext cx="2438400" cy="319088"/>
          </a:xfrm>
          <a:prstGeom prst="rect">
            <a:avLst/>
          </a:prstGeom>
        </p:spPr>
        <p:txBody>
          <a:bodyPr/>
          <a:lstStyle>
            <a:lvl1pPr marL="0" indent="0">
              <a:buNone/>
              <a:defRPr sz="2000">
                <a:solidFill>
                  <a:srgbClr val="92D050"/>
                </a:solidFill>
                <a:latin typeface="+mj-lt"/>
              </a:defRPr>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NASLOV 1</a:t>
            </a:r>
          </a:p>
        </p:txBody>
      </p:sp>
      <p:sp>
        <p:nvSpPr>
          <p:cNvPr id="16" name="Text Placeholder 15"/>
          <p:cNvSpPr>
            <a:spLocks noGrp="1"/>
          </p:cNvSpPr>
          <p:nvPr>
            <p:ph type="body" sz="quarter" idx="16" hasCustomPrompt="1"/>
          </p:nvPr>
        </p:nvSpPr>
        <p:spPr>
          <a:xfrm>
            <a:off x="792163" y="1995488"/>
            <a:ext cx="4906962" cy="449262"/>
          </a:xfrm>
          <a:prstGeom prst="rect">
            <a:avLst/>
          </a:prstGeom>
        </p:spPr>
        <p:txBody>
          <a:bodyPr anchor="ctr"/>
          <a:lstStyle>
            <a:lvl1pPr marL="0" indent="0">
              <a:lnSpc>
                <a:spcPct val="100000"/>
              </a:lnSpc>
              <a:buNone/>
              <a:defRPr sz="1700" b="1">
                <a:solidFill>
                  <a:schemeClr val="tx1">
                    <a:lumMod val="65000"/>
                    <a:lumOff val="35000"/>
                  </a:schemeClr>
                </a:solidFill>
              </a:defRPr>
            </a:lvl1pPr>
            <a:lvl2pPr marL="457200" indent="0">
              <a:lnSpc>
                <a:spcPct val="100000"/>
              </a:lnSpc>
              <a:buNone/>
              <a:defRPr/>
            </a:lvl2pPr>
            <a:lvl3pPr marL="914400" indent="0">
              <a:lnSpc>
                <a:spcPct val="100000"/>
              </a:lnSpc>
              <a:buNone/>
              <a:defRPr/>
            </a:lvl3pPr>
            <a:lvl4pPr marL="1371600" indent="0">
              <a:lnSpc>
                <a:spcPct val="100000"/>
              </a:lnSpc>
              <a:buNone/>
              <a:defRPr/>
            </a:lvl4pPr>
            <a:lvl5pPr marL="1828800" indent="0">
              <a:lnSpc>
                <a:spcPct val="100000"/>
              </a:lnSpc>
              <a:buNone/>
              <a:defRPr/>
            </a:lvl5pPr>
          </a:lstStyle>
          <a:p>
            <a:pPr lvl="0"/>
            <a:r>
              <a:rPr lang="en-US" dirty="0"/>
              <a:t>Fifth level lorem ipsum dolor</a:t>
            </a:r>
          </a:p>
        </p:txBody>
      </p:sp>
      <p:sp>
        <p:nvSpPr>
          <p:cNvPr id="19" name="Text Placeholder 21"/>
          <p:cNvSpPr>
            <a:spLocks noGrp="1"/>
          </p:cNvSpPr>
          <p:nvPr>
            <p:ph type="body" sz="quarter" idx="17" hasCustomPrompt="1"/>
          </p:nvPr>
        </p:nvSpPr>
        <p:spPr>
          <a:xfrm>
            <a:off x="792162" y="2734904"/>
            <a:ext cx="10235603" cy="2949616"/>
          </a:xfrm>
          <a:prstGeom prst="rect">
            <a:avLst/>
          </a:prstGeom>
        </p:spPr>
        <p:txBody>
          <a:bodyPr anchor="t"/>
          <a:lstStyle>
            <a:lvl1pPr marL="0" marR="0" indent="0" algn="l" defTabSz="914400" rtl="0" eaLnBrk="1" fontAlgn="auto" latinLnBrk="0" hangingPunct="1">
              <a:lnSpc>
                <a:spcPct val="150000"/>
              </a:lnSpc>
              <a:spcBef>
                <a:spcPts val="1000"/>
              </a:spcBef>
              <a:spcAft>
                <a:spcPts val="0"/>
              </a:spcAft>
              <a:buClrTx/>
              <a:buSzTx/>
              <a:buFont typeface="Arial"/>
              <a:buNone/>
              <a:tabLst/>
              <a:defRPr sz="1600" baseline="0">
                <a:solidFill>
                  <a:schemeClr val="tx1">
                    <a:lumMod val="75000"/>
                    <a:lumOff val="25000"/>
                  </a:schemeClr>
                </a:solidFill>
                <a:latin typeface="+mn-lt"/>
              </a:defRPr>
            </a:lvl1pPr>
            <a:lvl5pPr algn="l">
              <a:defRPr/>
            </a:lvl5pPr>
          </a:lstStyle>
          <a:p>
            <a:pPr marL="0" marR="0" lvl="0" indent="0" algn="l" defTabSz="914400" rtl="0" eaLnBrk="1" fontAlgn="auto" latinLnBrk="0" hangingPunct="1">
              <a:lnSpc>
                <a:spcPct val="150000"/>
              </a:lnSpc>
              <a:spcBef>
                <a:spcPts val="1000"/>
              </a:spcBef>
              <a:spcAft>
                <a:spcPts val="0"/>
              </a:spcAft>
              <a:buClrTx/>
              <a:buSzTx/>
              <a:buFont typeface="Arial"/>
              <a:buNone/>
              <a:tabLst/>
              <a:defRPr/>
            </a:pPr>
            <a:r>
              <a:rPr lang="en-US" dirty="0"/>
              <a:t>Fifth level lorem ipsum dolor sir </a:t>
            </a:r>
            <a:r>
              <a:rPr lang="en-US" dirty="0" err="1"/>
              <a:t>amter</a:t>
            </a:r>
            <a:r>
              <a:rPr lang="en-US" dirty="0"/>
              <a:t> </a:t>
            </a:r>
            <a:r>
              <a:rPr lang="en-US" dirty="0" err="1"/>
              <a:t>daflk</a:t>
            </a:r>
            <a:r>
              <a:rPr lang="en-US" dirty="0"/>
              <a:t> a </a:t>
            </a:r>
            <a:r>
              <a:rPr lang="en-US" dirty="0" err="1"/>
              <a:t>oieboa</a:t>
            </a:r>
            <a:r>
              <a:rPr lang="en-US" dirty="0"/>
              <a:t> v </a:t>
            </a:r>
            <a:r>
              <a:rPr lang="en-US" dirty="0" err="1"/>
              <a:t>doi</a:t>
            </a:r>
            <a:r>
              <a:rPr lang="en-US" dirty="0"/>
              <a:t> </a:t>
            </a:r>
            <a:r>
              <a:rPr lang="en-US" dirty="0" err="1"/>
              <a:t>jadoči</a:t>
            </a:r>
            <a:r>
              <a:rPr lang="en-US" dirty="0"/>
              <a:t>. Ad </a:t>
            </a:r>
            <a:r>
              <a:rPr lang="en-US" dirty="0" err="1"/>
              <a:t>odaofi</a:t>
            </a:r>
            <a:r>
              <a:rPr lang="en-US" dirty="0"/>
              <a:t> </a:t>
            </a:r>
            <a:r>
              <a:rPr lang="en-US" dirty="0" err="1"/>
              <a:t>nn</a:t>
            </a:r>
            <a:r>
              <a:rPr lang="en-US" dirty="0"/>
              <a:t>. </a:t>
            </a:r>
            <a:r>
              <a:rPr lang="en-US" dirty="0" err="1"/>
              <a:t>Adovj</a:t>
            </a:r>
            <a:r>
              <a:rPr lang="en-US" dirty="0"/>
              <a:t> </a:t>
            </a:r>
            <a:r>
              <a:rPr lang="en-US" dirty="0" err="1"/>
              <a:t>ačoadsvkjbegš</a:t>
            </a:r>
            <a:r>
              <a:rPr lang="en-US" dirty="0"/>
              <a:t>. Lorem ipsum dolor </a:t>
            </a:r>
            <a:r>
              <a:rPr lang="en-US" dirty="0" err="1"/>
              <a:t>sitamet</a:t>
            </a:r>
            <a:r>
              <a:rPr lang="en-US" dirty="0"/>
              <a:t> </a:t>
            </a:r>
            <a:r>
              <a:rPr lang="en-US" dirty="0" err="1"/>
              <a:t>dlortwrb</a:t>
            </a:r>
            <a:r>
              <a:rPr lang="en-US" dirty="0"/>
              <a:t>. </a:t>
            </a:r>
            <a:r>
              <a:rPr lang="en-US" dirty="0" err="1"/>
              <a:t>Sdvoubuhtoprbwe</a:t>
            </a:r>
            <a:r>
              <a:rPr lang="en-US" dirty="0"/>
              <a:t> </a:t>
            </a:r>
            <a:r>
              <a:rPr lang="en-US" dirty="0" err="1"/>
              <a:t>vfisuhvapd</a:t>
            </a:r>
            <a:r>
              <a:rPr lang="en-US" dirty="0"/>
              <a:t> </a:t>
            </a:r>
            <a:r>
              <a:rPr lang="en-US" dirty="0" err="1"/>
              <a:t>faiuvhadev</a:t>
            </a:r>
            <a:r>
              <a:rPr lang="en-US" dirty="0"/>
              <a:t> </a:t>
            </a:r>
            <a:r>
              <a:rPr lang="en-US" dirty="0" err="1"/>
              <a:t>ufdhvapj</a:t>
            </a:r>
            <a:r>
              <a:rPr lang="en-US" dirty="0"/>
              <a:t> tree </a:t>
            </a:r>
            <a:r>
              <a:rPr lang="en-US" dirty="0" err="1"/>
              <a:t>gewnboiwrb</a:t>
            </a:r>
            <a:r>
              <a:rPr lang="en-US" dirty="0"/>
              <a:t> </a:t>
            </a:r>
            <a:r>
              <a:rPr lang="en-US" dirty="0" err="1"/>
              <a:t>gnbrewpauih</a:t>
            </a:r>
            <a:r>
              <a:rPr lang="en-US" dirty="0"/>
              <a:t> </a:t>
            </a:r>
            <a:r>
              <a:rPr lang="en-US" dirty="0" err="1"/>
              <a:t>fiuhwbpiruw</a:t>
            </a:r>
            <a:r>
              <a:rPr lang="en-US" dirty="0"/>
              <a:t>. </a:t>
            </a:r>
            <a:r>
              <a:rPr lang="en-US" dirty="0" err="1"/>
              <a:t>Sbuhtoprbwe</a:t>
            </a:r>
            <a:r>
              <a:rPr lang="en-US" dirty="0"/>
              <a:t> </a:t>
            </a:r>
            <a:r>
              <a:rPr lang="en-US" dirty="0" err="1"/>
              <a:t>vfisuhvapd</a:t>
            </a:r>
            <a:r>
              <a:rPr lang="en-US" dirty="0"/>
              <a:t> </a:t>
            </a:r>
            <a:r>
              <a:rPr lang="en-US" dirty="0" err="1"/>
              <a:t>faiuvhadev</a:t>
            </a:r>
            <a:r>
              <a:rPr lang="en-US" dirty="0"/>
              <a:t>. </a:t>
            </a:r>
          </a:p>
          <a:p>
            <a:pPr marL="0" marR="0" lvl="0" indent="0" algn="l" defTabSz="914400" rtl="0" eaLnBrk="1" fontAlgn="auto" latinLnBrk="0" hangingPunct="1">
              <a:lnSpc>
                <a:spcPct val="150000"/>
              </a:lnSpc>
              <a:spcBef>
                <a:spcPts val="1000"/>
              </a:spcBef>
              <a:spcAft>
                <a:spcPts val="0"/>
              </a:spcAft>
              <a:buClrTx/>
              <a:buSzTx/>
              <a:buFont typeface="Arial"/>
              <a:buNone/>
              <a:tabLst/>
              <a:defRPr/>
            </a:pPr>
            <a:r>
              <a:rPr lang="en-US" dirty="0"/>
              <a:t>Fifth level lorem ipsum dolor sir </a:t>
            </a:r>
            <a:r>
              <a:rPr lang="en-US" dirty="0" err="1"/>
              <a:t>amter</a:t>
            </a:r>
            <a:r>
              <a:rPr lang="en-US" dirty="0"/>
              <a:t> </a:t>
            </a:r>
            <a:r>
              <a:rPr lang="en-US" dirty="0" err="1"/>
              <a:t>daflk</a:t>
            </a:r>
            <a:r>
              <a:rPr lang="en-US" dirty="0"/>
              <a:t> a </a:t>
            </a:r>
            <a:r>
              <a:rPr lang="en-US" dirty="0" err="1"/>
              <a:t>oieboa</a:t>
            </a:r>
            <a:r>
              <a:rPr lang="en-US" dirty="0"/>
              <a:t> v </a:t>
            </a:r>
            <a:r>
              <a:rPr lang="en-US" dirty="0" err="1"/>
              <a:t>doi</a:t>
            </a:r>
            <a:r>
              <a:rPr lang="en-US" dirty="0"/>
              <a:t> </a:t>
            </a:r>
            <a:r>
              <a:rPr lang="en-US" dirty="0" err="1"/>
              <a:t>jadoči</a:t>
            </a:r>
            <a:r>
              <a:rPr lang="en-US" dirty="0"/>
              <a:t>. Ad </a:t>
            </a:r>
            <a:r>
              <a:rPr lang="en-US" dirty="0" err="1"/>
              <a:t>odaofi</a:t>
            </a:r>
            <a:r>
              <a:rPr lang="en-US" dirty="0"/>
              <a:t> </a:t>
            </a:r>
            <a:r>
              <a:rPr lang="en-US" dirty="0" err="1"/>
              <a:t>nn</a:t>
            </a:r>
            <a:r>
              <a:rPr lang="en-US" dirty="0"/>
              <a:t>. </a:t>
            </a:r>
            <a:r>
              <a:rPr lang="en-US" dirty="0" err="1"/>
              <a:t>Adovj</a:t>
            </a:r>
            <a:r>
              <a:rPr lang="en-US" dirty="0"/>
              <a:t> </a:t>
            </a:r>
            <a:r>
              <a:rPr lang="en-US" dirty="0" err="1"/>
              <a:t>ačoadsvkjbegš</a:t>
            </a:r>
            <a:r>
              <a:rPr lang="en-US" dirty="0"/>
              <a:t>. Lorem ipsum dolor </a:t>
            </a:r>
            <a:r>
              <a:rPr lang="en-US" dirty="0" err="1"/>
              <a:t>sitamet</a:t>
            </a:r>
            <a:r>
              <a:rPr lang="en-US" dirty="0"/>
              <a:t> </a:t>
            </a:r>
            <a:r>
              <a:rPr lang="en-US" dirty="0" err="1"/>
              <a:t>dlortwrb</a:t>
            </a:r>
            <a:r>
              <a:rPr lang="en-US" dirty="0"/>
              <a:t>. </a:t>
            </a:r>
            <a:r>
              <a:rPr lang="en-US" dirty="0" err="1"/>
              <a:t>Sdvoubuhtoprbwe</a:t>
            </a:r>
            <a:r>
              <a:rPr lang="en-US" dirty="0"/>
              <a:t> </a:t>
            </a:r>
            <a:r>
              <a:rPr lang="en-US" dirty="0" err="1"/>
              <a:t>vfisuhvapd</a:t>
            </a:r>
            <a:r>
              <a:rPr lang="en-US" dirty="0"/>
              <a:t> </a:t>
            </a:r>
            <a:r>
              <a:rPr lang="en-US" dirty="0" err="1"/>
              <a:t>faiuvhadev</a:t>
            </a:r>
            <a:r>
              <a:rPr lang="en-US" dirty="0"/>
              <a:t> </a:t>
            </a:r>
            <a:r>
              <a:rPr lang="en-US" dirty="0" err="1"/>
              <a:t>ufdhvapj</a:t>
            </a:r>
            <a:r>
              <a:rPr lang="en-US" dirty="0"/>
              <a:t> tree </a:t>
            </a:r>
            <a:r>
              <a:rPr lang="en-US" dirty="0" err="1"/>
              <a:t>gewnboiwrb</a:t>
            </a:r>
            <a:r>
              <a:rPr lang="en-US" dirty="0"/>
              <a:t> </a:t>
            </a:r>
            <a:r>
              <a:rPr lang="en-US" dirty="0" err="1"/>
              <a:t>gnbrewpauih</a:t>
            </a:r>
            <a:r>
              <a:rPr lang="en-US" dirty="0"/>
              <a:t> </a:t>
            </a:r>
            <a:r>
              <a:rPr lang="en-US" dirty="0" err="1"/>
              <a:t>fiuhwbpiruw</a:t>
            </a:r>
            <a:r>
              <a:rPr lang="en-US" dirty="0"/>
              <a:t>. </a:t>
            </a:r>
            <a:r>
              <a:rPr lang="en-US" dirty="0" err="1"/>
              <a:t>Sbuhtoprbwe</a:t>
            </a:r>
            <a:r>
              <a:rPr lang="en-US" dirty="0"/>
              <a:t> </a:t>
            </a:r>
            <a:r>
              <a:rPr lang="en-US" dirty="0" err="1"/>
              <a:t>vfisuhvapd</a:t>
            </a:r>
            <a:r>
              <a:rPr lang="en-US" dirty="0"/>
              <a:t> </a:t>
            </a:r>
            <a:r>
              <a:rPr lang="en-US" dirty="0" err="1"/>
              <a:t>faiuvhadev</a:t>
            </a:r>
            <a:r>
              <a:rPr lang="en-US" dirty="0"/>
              <a:t>. </a:t>
            </a:r>
          </a:p>
        </p:txBody>
      </p:sp>
    </p:spTree>
    <p:extLst>
      <p:ext uri="{BB962C8B-B14F-4D97-AF65-F5344CB8AC3E}">
        <p14:creationId xmlns:p14="http://schemas.microsoft.com/office/powerpoint/2010/main" val="7855342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chemeClr val="bg1">
            <a:lumMod val="95000"/>
          </a:schemeClr>
        </a:solidFill>
        <a:effectLst/>
      </p:bgPr>
    </p:bg>
    <p:spTree>
      <p:nvGrpSpPr>
        <p:cNvPr id="1" name=""/>
        <p:cNvGrpSpPr/>
        <p:nvPr/>
      </p:nvGrpSpPr>
      <p:grpSpPr>
        <a:xfrm>
          <a:off x="0" y="0"/>
          <a:ext cx="0" cy="0"/>
          <a:chOff x="0" y="0"/>
          <a:chExt cx="0" cy="0"/>
        </a:xfrm>
      </p:grpSpPr>
      <p:grpSp>
        <p:nvGrpSpPr>
          <p:cNvPr id="7" name="Group 6"/>
          <p:cNvGrpSpPr/>
          <p:nvPr userDrawn="1"/>
        </p:nvGrpSpPr>
        <p:grpSpPr>
          <a:xfrm>
            <a:off x="613516" y="5264890"/>
            <a:ext cx="5569826" cy="377923"/>
            <a:chOff x="402964" y="5052925"/>
            <a:chExt cx="6772420" cy="459523"/>
          </a:xfrm>
        </p:grpSpPr>
        <p:sp>
          <p:nvSpPr>
            <p:cNvPr id="8" name="TextBox 7"/>
            <p:cNvSpPr txBox="1"/>
            <p:nvPr/>
          </p:nvSpPr>
          <p:spPr>
            <a:xfrm>
              <a:off x="402964" y="5052925"/>
              <a:ext cx="652744" cy="369332"/>
            </a:xfrm>
            <a:prstGeom prst="rect">
              <a:avLst/>
            </a:prstGeom>
            <a:noFill/>
          </p:spPr>
          <p:txBody>
            <a:bodyPr wrap="none" rtlCol="0">
              <a:spAutoFit/>
            </a:bodyPr>
            <a:lstStyle/>
            <a:p>
              <a:r>
                <a:rPr lang="is-IS" dirty="0">
                  <a:solidFill>
                    <a:schemeClr val="tx1">
                      <a:lumMod val="50000"/>
                      <a:lumOff val="50000"/>
                    </a:schemeClr>
                  </a:solidFill>
                  <a:latin typeface="+mj-lt"/>
                </a:rPr>
                <a:t>1997</a:t>
              </a:r>
              <a:endParaRPr lang="en-US" dirty="0">
                <a:solidFill>
                  <a:schemeClr val="tx1">
                    <a:lumMod val="50000"/>
                    <a:lumOff val="50000"/>
                  </a:schemeClr>
                </a:solidFill>
                <a:latin typeface="+mj-lt"/>
              </a:endParaRPr>
            </a:p>
          </p:txBody>
        </p:sp>
        <p:sp>
          <p:nvSpPr>
            <p:cNvPr id="9" name="TextBox 8"/>
            <p:cNvSpPr txBox="1"/>
            <p:nvPr/>
          </p:nvSpPr>
          <p:spPr>
            <a:xfrm>
              <a:off x="1164774" y="5052925"/>
              <a:ext cx="652744" cy="369332"/>
            </a:xfrm>
            <a:prstGeom prst="rect">
              <a:avLst/>
            </a:prstGeom>
            <a:noFill/>
          </p:spPr>
          <p:txBody>
            <a:bodyPr wrap="none" rtlCol="0">
              <a:spAutoFit/>
            </a:bodyPr>
            <a:lstStyle/>
            <a:p>
              <a:r>
                <a:rPr lang="is-IS" dirty="0">
                  <a:solidFill>
                    <a:schemeClr val="tx1">
                      <a:lumMod val="50000"/>
                      <a:lumOff val="50000"/>
                    </a:schemeClr>
                  </a:solidFill>
                  <a:latin typeface="+mj-lt"/>
                </a:rPr>
                <a:t>1999</a:t>
              </a:r>
              <a:endParaRPr lang="en-US" dirty="0">
                <a:solidFill>
                  <a:schemeClr val="tx1">
                    <a:lumMod val="50000"/>
                    <a:lumOff val="50000"/>
                  </a:schemeClr>
                </a:solidFill>
                <a:latin typeface="+mj-lt"/>
              </a:endParaRPr>
            </a:p>
          </p:txBody>
        </p:sp>
        <p:sp>
          <p:nvSpPr>
            <p:cNvPr id="10" name="TextBox 9"/>
            <p:cNvSpPr txBox="1"/>
            <p:nvPr/>
          </p:nvSpPr>
          <p:spPr>
            <a:xfrm>
              <a:off x="1863793" y="5063361"/>
              <a:ext cx="793678" cy="449077"/>
            </a:xfrm>
            <a:prstGeom prst="rect">
              <a:avLst/>
            </a:prstGeom>
            <a:noFill/>
          </p:spPr>
          <p:txBody>
            <a:bodyPr wrap="none" rtlCol="0">
              <a:spAutoFit/>
            </a:bodyPr>
            <a:lstStyle/>
            <a:p>
              <a:r>
                <a:rPr lang="is-IS" dirty="0">
                  <a:solidFill>
                    <a:schemeClr val="tx1">
                      <a:lumMod val="50000"/>
                      <a:lumOff val="50000"/>
                    </a:schemeClr>
                  </a:solidFill>
                  <a:latin typeface="+mj-lt"/>
                </a:rPr>
                <a:t>2001</a:t>
              </a:r>
              <a:endParaRPr lang="en-US" dirty="0">
                <a:solidFill>
                  <a:schemeClr val="tx1">
                    <a:lumMod val="50000"/>
                    <a:lumOff val="50000"/>
                  </a:schemeClr>
                </a:solidFill>
                <a:latin typeface="+mj-lt"/>
              </a:endParaRPr>
            </a:p>
          </p:txBody>
        </p:sp>
        <p:sp>
          <p:nvSpPr>
            <p:cNvPr id="11" name="TextBox 10"/>
            <p:cNvSpPr txBox="1"/>
            <p:nvPr/>
          </p:nvSpPr>
          <p:spPr>
            <a:xfrm>
              <a:off x="2995443" y="5063365"/>
              <a:ext cx="793678" cy="449077"/>
            </a:xfrm>
            <a:prstGeom prst="rect">
              <a:avLst/>
            </a:prstGeom>
            <a:noFill/>
          </p:spPr>
          <p:txBody>
            <a:bodyPr wrap="none" rtlCol="0">
              <a:spAutoFit/>
            </a:bodyPr>
            <a:lstStyle/>
            <a:p>
              <a:r>
                <a:rPr lang="is-IS" dirty="0">
                  <a:solidFill>
                    <a:schemeClr val="tx1">
                      <a:lumMod val="50000"/>
                      <a:lumOff val="50000"/>
                    </a:schemeClr>
                  </a:solidFill>
                  <a:latin typeface="+mj-lt"/>
                </a:rPr>
                <a:t>2004</a:t>
              </a:r>
              <a:endParaRPr lang="en-US" dirty="0">
                <a:solidFill>
                  <a:schemeClr val="tx1">
                    <a:lumMod val="50000"/>
                    <a:lumOff val="50000"/>
                  </a:schemeClr>
                </a:solidFill>
                <a:latin typeface="+mj-lt"/>
              </a:endParaRPr>
            </a:p>
          </p:txBody>
        </p:sp>
        <p:sp>
          <p:nvSpPr>
            <p:cNvPr id="12" name="TextBox 11"/>
            <p:cNvSpPr txBox="1"/>
            <p:nvPr/>
          </p:nvSpPr>
          <p:spPr>
            <a:xfrm>
              <a:off x="3793253" y="5063364"/>
              <a:ext cx="652743" cy="369332"/>
            </a:xfrm>
            <a:prstGeom prst="rect">
              <a:avLst/>
            </a:prstGeom>
            <a:noFill/>
          </p:spPr>
          <p:txBody>
            <a:bodyPr wrap="none" rtlCol="0">
              <a:spAutoFit/>
            </a:bodyPr>
            <a:lstStyle/>
            <a:p>
              <a:r>
                <a:rPr lang="is-IS" dirty="0">
                  <a:solidFill>
                    <a:schemeClr val="tx1">
                      <a:lumMod val="50000"/>
                      <a:lumOff val="50000"/>
                    </a:schemeClr>
                  </a:solidFill>
                  <a:latin typeface="+mj-lt"/>
                </a:rPr>
                <a:t>2006</a:t>
              </a:r>
              <a:endParaRPr lang="en-US" dirty="0">
                <a:solidFill>
                  <a:schemeClr val="tx1">
                    <a:lumMod val="50000"/>
                    <a:lumOff val="50000"/>
                  </a:schemeClr>
                </a:solidFill>
                <a:latin typeface="+mj-lt"/>
              </a:endParaRPr>
            </a:p>
          </p:txBody>
        </p:sp>
        <p:sp>
          <p:nvSpPr>
            <p:cNvPr id="13" name="TextBox 12"/>
            <p:cNvSpPr txBox="1"/>
            <p:nvPr/>
          </p:nvSpPr>
          <p:spPr>
            <a:xfrm>
              <a:off x="6381706" y="5063371"/>
              <a:ext cx="793678" cy="449077"/>
            </a:xfrm>
            <a:prstGeom prst="rect">
              <a:avLst/>
            </a:prstGeom>
            <a:noFill/>
          </p:spPr>
          <p:txBody>
            <a:bodyPr wrap="none" rtlCol="0">
              <a:spAutoFit/>
            </a:bodyPr>
            <a:lstStyle/>
            <a:p>
              <a:r>
                <a:rPr lang="is-IS" dirty="0">
                  <a:solidFill>
                    <a:schemeClr val="tx1">
                      <a:lumMod val="50000"/>
                      <a:lumOff val="50000"/>
                    </a:schemeClr>
                  </a:solidFill>
                  <a:latin typeface="+mj-lt"/>
                </a:rPr>
                <a:t>2013</a:t>
              </a:r>
              <a:endParaRPr lang="en-US" dirty="0">
                <a:solidFill>
                  <a:schemeClr val="tx1">
                    <a:lumMod val="50000"/>
                    <a:lumOff val="50000"/>
                  </a:schemeClr>
                </a:solidFill>
                <a:latin typeface="+mj-lt"/>
              </a:endParaRPr>
            </a:p>
          </p:txBody>
        </p:sp>
      </p:grpSp>
      <p:pic>
        <p:nvPicPr>
          <p:cNvPr id="14" name="Picture 13"/>
          <p:cNvPicPr>
            <a:picLocks noChangeAspect="1"/>
          </p:cNvPicPr>
          <p:nvPr userDrawn="1"/>
        </p:nvPicPr>
        <p:blipFill>
          <a:blip r:embed="rId2"/>
          <a:stretch>
            <a:fillRect/>
          </a:stretch>
        </p:blipFill>
        <p:spPr>
          <a:xfrm>
            <a:off x="7169032" y="2174438"/>
            <a:ext cx="897502" cy="1787937"/>
          </a:xfrm>
          <a:prstGeom prst="rect">
            <a:avLst/>
          </a:prstGeom>
        </p:spPr>
      </p:pic>
      <p:sp>
        <p:nvSpPr>
          <p:cNvPr id="15" name="TextBox 14"/>
          <p:cNvSpPr txBox="1"/>
          <p:nvPr userDrawn="1"/>
        </p:nvSpPr>
        <p:spPr>
          <a:xfrm>
            <a:off x="6811737" y="5264904"/>
            <a:ext cx="646331" cy="369332"/>
          </a:xfrm>
          <a:prstGeom prst="rect">
            <a:avLst/>
          </a:prstGeom>
          <a:noFill/>
        </p:spPr>
        <p:txBody>
          <a:bodyPr wrap="none" rtlCol="0">
            <a:spAutoFit/>
          </a:bodyPr>
          <a:lstStyle/>
          <a:p>
            <a:r>
              <a:rPr lang="is-IS" b="1" dirty="0">
                <a:solidFill>
                  <a:schemeClr val="accent1">
                    <a:lumMod val="75000"/>
                  </a:schemeClr>
                </a:solidFill>
                <a:latin typeface="+mj-lt"/>
              </a:rPr>
              <a:t>2017</a:t>
            </a:r>
            <a:endParaRPr lang="en-US" b="1" dirty="0">
              <a:solidFill>
                <a:schemeClr val="accent1">
                  <a:lumMod val="75000"/>
                </a:schemeClr>
              </a:solidFill>
              <a:latin typeface="+mj-lt"/>
            </a:endParaRPr>
          </a:p>
        </p:txBody>
      </p:sp>
      <p:sp>
        <p:nvSpPr>
          <p:cNvPr id="16" name="TextBox 15"/>
          <p:cNvSpPr txBox="1"/>
          <p:nvPr userDrawn="1"/>
        </p:nvSpPr>
        <p:spPr>
          <a:xfrm>
            <a:off x="765420" y="3991073"/>
            <a:ext cx="790473" cy="646331"/>
          </a:xfrm>
          <a:prstGeom prst="rect">
            <a:avLst/>
          </a:prstGeom>
          <a:noFill/>
        </p:spPr>
        <p:txBody>
          <a:bodyPr wrap="none" rtlCol="0">
            <a:spAutoFit/>
          </a:bodyPr>
          <a:lstStyle/>
          <a:p>
            <a:r>
              <a:rPr lang="en-US" sz="1200" dirty="0" err="1">
                <a:solidFill>
                  <a:schemeClr val="tx1">
                    <a:lumMod val="75000"/>
                    <a:lumOff val="25000"/>
                  </a:schemeClr>
                </a:solidFill>
                <a:latin typeface="+mj-lt"/>
                <a:ea typeface="Calibri" charset="0"/>
                <a:cs typeface="Calibri" charset="0"/>
              </a:rPr>
              <a:t>Jamstveni</a:t>
            </a:r>
            <a:endParaRPr lang="en-US" sz="1200" dirty="0">
              <a:solidFill>
                <a:schemeClr val="tx1">
                  <a:lumMod val="75000"/>
                  <a:lumOff val="25000"/>
                </a:schemeClr>
              </a:solidFill>
              <a:latin typeface="+mj-lt"/>
              <a:ea typeface="Calibri" charset="0"/>
              <a:cs typeface="Calibri" charset="0"/>
            </a:endParaRPr>
          </a:p>
          <a:p>
            <a:r>
              <a:rPr lang="en-US" sz="1200" dirty="0" err="1">
                <a:solidFill>
                  <a:schemeClr val="tx1">
                    <a:lumMod val="75000"/>
                    <a:lumOff val="25000"/>
                  </a:schemeClr>
                </a:solidFill>
                <a:latin typeface="+mj-lt"/>
                <a:ea typeface="Calibri" charset="0"/>
                <a:cs typeface="Calibri" charset="0"/>
              </a:rPr>
              <a:t>Sklad</a:t>
            </a:r>
            <a:endParaRPr lang="en-US" sz="1200" dirty="0">
              <a:solidFill>
                <a:schemeClr val="tx1">
                  <a:lumMod val="75000"/>
                  <a:lumOff val="25000"/>
                </a:schemeClr>
              </a:solidFill>
              <a:latin typeface="+mj-lt"/>
              <a:ea typeface="Calibri" charset="0"/>
              <a:cs typeface="Calibri" charset="0"/>
            </a:endParaRPr>
          </a:p>
          <a:p>
            <a:r>
              <a:rPr lang="en-US" sz="1200" dirty="0" err="1">
                <a:solidFill>
                  <a:schemeClr val="tx1">
                    <a:lumMod val="75000"/>
                    <a:lumOff val="25000"/>
                  </a:schemeClr>
                </a:solidFill>
                <a:latin typeface="+mj-lt"/>
                <a:ea typeface="Calibri" charset="0"/>
                <a:cs typeface="Calibri" charset="0"/>
              </a:rPr>
              <a:t>Republike</a:t>
            </a:r>
            <a:endParaRPr lang="en-US" sz="1200" dirty="0">
              <a:solidFill>
                <a:schemeClr val="tx1">
                  <a:lumMod val="75000"/>
                  <a:lumOff val="25000"/>
                </a:schemeClr>
              </a:solidFill>
              <a:latin typeface="+mj-lt"/>
              <a:ea typeface="Calibri" charset="0"/>
              <a:cs typeface="Calibri" charset="0"/>
            </a:endParaRPr>
          </a:p>
        </p:txBody>
      </p:sp>
      <p:sp>
        <p:nvSpPr>
          <p:cNvPr id="17" name="TextBox 16"/>
          <p:cNvSpPr txBox="1"/>
          <p:nvPr userDrawn="1"/>
        </p:nvSpPr>
        <p:spPr>
          <a:xfrm>
            <a:off x="1448070" y="1846406"/>
            <a:ext cx="1251753" cy="276999"/>
          </a:xfrm>
          <a:prstGeom prst="rect">
            <a:avLst/>
          </a:prstGeom>
          <a:noFill/>
        </p:spPr>
        <p:txBody>
          <a:bodyPr wrap="none" rtlCol="0">
            <a:spAutoFit/>
          </a:bodyPr>
          <a:lstStyle/>
          <a:p>
            <a:r>
              <a:rPr lang="en-US" sz="1200" dirty="0" err="1">
                <a:solidFill>
                  <a:schemeClr val="tx1">
                    <a:lumMod val="75000"/>
                    <a:lumOff val="25000"/>
                  </a:schemeClr>
                </a:solidFill>
                <a:latin typeface="+mj-lt"/>
                <a:ea typeface="Calibri" charset="0"/>
                <a:cs typeface="Calibri" charset="0"/>
              </a:rPr>
              <a:t>Preživninski</a:t>
            </a:r>
            <a:r>
              <a:rPr lang="en-US" sz="1200" dirty="0">
                <a:solidFill>
                  <a:schemeClr val="tx1">
                    <a:lumMod val="75000"/>
                    <a:lumOff val="25000"/>
                  </a:schemeClr>
                </a:solidFill>
                <a:latin typeface="+mj-lt"/>
                <a:ea typeface="Calibri" charset="0"/>
                <a:cs typeface="Calibri" charset="0"/>
              </a:rPr>
              <a:t> </a:t>
            </a:r>
            <a:r>
              <a:rPr lang="en-US" sz="1200" dirty="0" err="1">
                <a:solidFill>
                  <a:schemeClr val="tx1">
                    <a:lumMod val="75000"/>
                    <a:lumOff val="25000"/>
                  </a:schemeClr>
                </a:solidFill>
                <a:latin typeface="+mj-lt"/>
                <a:ea typeface="Calibri" charset="0"/>
                <a:cs typeface="Calibri" charset="0"/>
              </a:rPr>
              <a:t>sklad</a:t>
            </a:r>
            <a:endParaRPr lang="en-US" sz="1200" dirty="0">
              <a:solidFill>
                <a:schemeClr val="tx1">
                  <a:lumMod val="75000"/>
                  <a:lumOff val="25000"/>
                </a:schemeClr>
              </a:solidFill>
              <a:latin typeface="+mj-lt"/>
              <a:ea typeface="Calibri" charset="0"/>
              <a:cs typeface="Calibri" charset="0"/>
            </a:endParaRPr>
          </a:p>
        </p:txBody>
      </p:sp>
      <p:sp>
        <p:nvSpPr>
          <p:cNvPr id="18" name="TextBox 17"/>
          <p:cNvSpPr txBox="1"/>
          <p:nvPr userDrawn="1"/>
        </p:nvSpPr>
        <p:spPr>
          <a:xfrm>
            <a:off x="1412356" y="3627385"/>
            <a:ext cx="1396966" cy="261610"/>
          </a:xfrm>
          <a:prstGeom prst="rect">
            <a:avLst/>
          </a:prstGeom>
          <a:noFill/>
        </p:spPr>
        <p:txBody>
          <a:bodyPr wrap="square" rtlCol="0">
            <a:spAutoFit/>
          </a:bodyPr>
          <a:lstStyle/>
          <a:p>
            <a:pPr algn="r"/>
            <a:r>
              <a:rPr lang="en-US" sz="1100" dirty="0">
                <a:solidFill>
                  <a:schemeClr val="tx1">
                    <a:lumMod val="75000"/>
                    <a:lumOff val="25000"/>
                  </a:schemeClr>
                </a:solidFill>
                <a:latin typeface="+mj-lt"/>
                <a:ea typeface="Calibri" charset="0"/>
                <a:cs typeface="Calibri" charset="0"/>
              </a:rPr>
              <a:t>Ad </a:t>
            </a:r>
            <a:r>
              <a:rPr lang="en-US" sz="1100" dirty="0" err="1">
                <a:solidFill>
                  <a:schemeClr val="tx1">
                    <a:lumMod val="75000"/>
                    <a:lumOff val="25000"/>
                  </a:schemeClr>
                </a:solidFill>
                <a:latin typeface="+mj-lt"/>
                <a:ea typeface="Calibri" charset="0"/>
                <a:cs typeface="Calibri" charset="0"/>
              </a:rPr>
              <a:t>futura</a:t>
            </a:r>
            <a:r>
              <a:rPr lang="en-US" sz="1100" dirty="0">
                <a:solidFill>
                  <a:schemeClr val="tx1">
                    <a:lumMod val="75000"/>
                    <a:lumOff val="25000"/>
                  </a:schemeClr>
                </a:solidFill>
                <a:latin typeface="+mj-lt"/>
                <a:ea typeface="Calibri" charset="0"/>
                <a:cs typeface="Calibri" charset="0"/>
              </a:rPr>
              <a:t>,</a:t>
            </a:r>
          </a:p>
        </p:txBody>
      </p:sp>
      <p:sp>
        <p:nvSpPr>
          <p:cNvPr id="19" name="TextBox 18"/>
          <p:cNvSpPr txBox="1"/>
          <p:nvPr userDrawn="1"/>
        </p:nvSpPr>
        <p:spPr>
          <a:xfrm>
            <a:off x="3624165" y="3363010"/>
            <a:ext cx="1681898" cy="430887"/>
          </a:xfrm>
          <a:prstGeom prst="rect">
            <a:avLst/>
          </a:prstGeom>
          <a:noFill/>
        </p:spPr>
        <p:txBody>
          <a:bodyPr wrap="square" rtlCol="0">
            <a:spAutoFit/>
          </a:bodyPr>
          <a:lstStyle/>
          <a:p>
            <a:r>
              <a:rPr lang="en-US" sz="1100" dirty="0" err="1">
                <a:solidFill>
                  <a:schemeClr val="tx1">
                    <a:lumMod val="75000"/>
                    <a:lumOff val="25000"/>
                  </a:schemeClr>
                </a:solidFill>
                <a:latin typeface="+mj-lt"/>
                <a:ea typeface="Calibri" charset="0"/>
                <a:cs typeface="Calibri" charset="0"/>
              </a:rPr>
              <a:t>Sklad</a:t>
            </a:r>
            <a:r>
              <a:rPr lang="en-US" sz="1100" dirty="0">
                <a:solidFill>
                  <a:schemeClr val="tx1">
                    <a:lumMod val="75000"/>
                    <a:lumOff val="25000"/>
                  </a:schemeClr>
                </a:solidFill>
                <a:latin typeface="+mj-lt"/>
                <a:ea typeface="Calibri" charset="0"/>
                <a:cs typeface="Calibri" charset="0"/>
              </a:rPr>
              <a:t> RS </a:t>
            </a:r>
            <a:r>
              <a:rPr lang="en-US" sz="1100" dirty="0" err="1">
                <a:solidFill>
                  <a:schemeClr val="tx1">
                    <a:lumMod val="75000"/>
                    <a:lumOff val="25000"/>
                  </a:schemeClr>
                </a:solidFill>
                <a:latin typeface="+mj-lt"/>
                <a:ea typeface="Calibri" charset="0"/>
                <a:cs typeface="Calibri" charset="0"/>
              </a:rPr>
              <a:t>za</a:t>
            </a:r>
            <a:r>
              <a:rPr lang="en-US" sz="1100" dirty="0">
                <a:solidFill>
                  <a:schemeClr val="tx1">
                    <a:lumMod val="75000"/>
                    <a:lumOff val="25000"/>
                  </a:schemeClr>
                </a:solidFill>
                <a:latin typeface="+mj-lt"/>
                <a:ea typeface="Calibri" charset="0"/>
                <a:cs typeface="Calibri" charset="0"/>
              </a:rPr>
              <a:t> </a:t>
            </a:r>
            <a:r>
              <a:rPr lang="en-US" sz="1100" dirty="0" err="1">
                <a:solidFill>
                  <a:schemeClr val="tx1">
                    <a:lumMod val="75000"/>
                    <a:lumOff val="25000"/>
                  </a:schemeClr>
                </a:solidFill>
                <a:latin typeface="+mj-lt"/>
                <a:ea typeface="Calibri" charset="0"/>
                <a:cs typeface="Calibri" charset="0"/>
              </a:rPr>
              <a:t>vzpodbujanje</a:t>
            </a:r>
            <a:r>
              <a:rPr lang="en-US" sz="1100" dirty="0">
                <a:solidFill>
                  <a:schemeClr val="tx1">
                    <a:lumMod val="75000"/>
                    <a:lumOff val="25000"/>
                  </a:schemeClr>
                </a:solidFill>
                <a:latin typeface="+mj-lt"/>
                <a:ea typeface="Calibri" charset="0"/>
                <a:cs typeface="Calibri" charset="0"/>
              </a:rPr>
              <a:t> </a:t>
            </a:r>
            <a:r>
              <a:rPr lang="en-US" sz="1100" dirty="0" err="1">
                <a:solidFill>
                  <a:schemeClr val="tx1">
                    <a:lumMod val="75000"/>
                    <a:lumOff val="25000"/>
                  </a:schemeClr>
                </a:solidFill>
                <a:latin typeface="+mj-lt"/>
                <a:ea typeface="Calibri" charset="0"/>
                <a:cs typeface="Calibri" charset="0"/>
              </a:rPr>
              <a:t>zaposlovanja</a:t>
            </a:r>
            <a:r>
              <a:rPr lang="en-US" sz="1100" dirty="0">
                <a:solidFill>
                  <a:schemeClr val="tx1">
                    <a:lumMod val="75000"/>
                    <a:lumOff val="25000"/>
                  </a:schemeClr>
                </a:solidFill>
                <a:latin typeface="+mj-lt"/>
                <a:ea typeface="Calibri" charset="0"/>
                <a:cs typeface="Calibri" charset="0"/>
              </a:rPr>
              <a:t> </a:t>
            </a:r>
            <a:r>
              <a:rPr lang="en-US" sz="1100" dirty="0" err="1">
                <a:solidFill>
                  <a:schemeClr val="tx1">
                    <a:lumMod val="75000"/>
                    <a:lumOff val="25000"/>
                  </a:schemeClr>
                </a:solidFill>
                <a:latin typeface="+mj-lt"/>
                <a:ea typeface="Calibri" charset="0"/>
                <a:cs typeface="Calibri" charset="0"/>
              </a:rPr>
              <a:t>invalidov</a:t>
            </a:r>
            <a:endParaRPr lang="en-US" sz="1100" dirty="0">
              <a:solidFill>
                <a:schemeClr val="tx1">
                  <a:lumMod val="75000"/>
                  <a:lumOff val="25000"/>
                </a:schemeClr>
              </a:solidFill>
              <a:latin typeface="+mj-lt"/>
              <a:ea typeface="Calibri" charset="0"/>
              <a:cs typeface="Calibri" charset="0"/>
            </a:endParaRPr>
          </a:p>
        </p:txBody>
      </p:sp>
      <p:sp>
        <p:nvSpPr>
          <p:cNvPr id="20" name="TextBox 19"/>
          <p:cNvSpPr txBox="1"/>
          <p:nvPr userDrawn="1"/>
        </p:nvSpPr>
        <p:spPr>
          <a:xfrm>
            <a:off x="5662677" y="1496077"/>
            <a:ext cx="1632600" cy="600164"/>
          </a:xfrm>
          <a:prstGeom prst="rect">
            <a:avLst/>
          </a:prstGeom>
          <a:noFill/>
        </p:spPr>
        <p:txBody>
          <a:bodyPr wrap="square" rtlCol="0">
            <a:spAutoFit/>
          </a:bodyPr>
          <a:lstStyle/>
          <a:p>
            <a:r>
              <a:rPr lang="en-US" sz="1100" dirty="0" err="1">
                <a:solidFill>
                  <a:schemeClr val="tx1">
                    <a:lumMod val="75000"/>
                    <a:lumOff val="25000"/>
                  </a:schemeClr>
                </a:solidFill>
                <a:latin typeface="+mj-lt"/>
                <a:ea typeface="Calibri" charset="0"/>
                <a:cs typeface="Calibri" charset="0"/>
              </a:rPr>
              <a:t>Javni</a:t>
            </a:r>
            <a:r>
              <a:rPr lang="en-US" sz="1100" dirty="0">
                <a:solidFill>
                  <a:schemeClr val="tx1">
                    <a:lumMod val="75000"/>
                    <a:lumOff val="25000"/>
                  </a:schemeClr>
                </a:solidFill>
                <a:latin typeface="+mj-lt"/>
                <a:ea typeface="Calibri" charset="0"/>
                <a:cs typeface="Calibri" charset="0"/>
              </a:rPr>
              <a:t> </a:t>
            </a:r>
            <a:r>
              <a:rPr lang="en-US" sz="1100" dirty="0" err="1">
                <a:solidFill>
                  <a:schemeClr val="tx1">
                    <a:lumMod val="75000"/>
                    <a:lumOff val="25000"/>
                  </a:schemeClr>
                </a:solidFill>
                <a:latin typeface="+mj-lt"/>
                <a:ea typeface="Calibri" charset="0"/>
                <a:cs typeface="Calibri" charset="0"/>
              </a:rPr>
              <a:t>jamstveni</a:t>
            </a:r>
            <a:r>
              <a:rPr lang="en-US" sz="1100" dirty="0">
                <a:solidFill>
                  <a:schemeClr val="tx1">
                    <a:lumMod val="75000"/>
                    <a:lumOff val="25000"/>
                  </a:schemeClr>
                </a:solidFill>
                <a:latin typeface="+mj-lt"/>
                <a:ea typeface="Calibri" charset="0"/>
                <a:cs typeface="Calibri" charset="0"/>
              </a:rPr>
              <a:t>, </a:t>
            </a:r>
            <a:r>
              <a:rPr lang="en-US" sz="1100" dirty="0" err="1">
                <a:solidFill>
                  <a:schemeClr val="tx1">
                    <a:lumMod val="75000"/>
                    <a:lumOff val="25000"/>
                  </a:schemeClr>
                </a:solidFill>
                <a:latin typeface="+mj-lt"/>
                <a:ea typeface="Calibri" charset="0"/>
                <a:cs typeface="Calibri" charset="0"/>
              </a:rPr>
              <a:t>preživninski</a:t>
            </a:r>
            <a:r>
              <a:rPr lang="en-US" sz="1100" dirty="0">
                <a:solidFill>
                  <a:schemeClr val="tx1">
                    <a:lumMod val="75000"/>
                    <a:lumOff val="25000"/>
                  </a:schemeClr>
                </a:solidFill>
                <a:latin typeface="+mj-lt"/>
                <a:ea typeface="Calibri" charset="0"/>
                <a:cs typeface="Calibri" charset="0"/>
              </a:rPr>
              <a:t> in </a:t>
            </a:r>
            <a:r>
              <a:rPr lang="en-US" sz="1100" dirty="0" err="1">
                <a:solidFill>
                  <a:schemeClr val="tx1">
                    <a:lumMod val="75000"/>
                    <a:lumOff val="25000"/>
                  </a:schemeClr>
                </a:solidFill>
                <a:latin typeface="+mj-lt"/>
                <a:ea typeface="Calibri" charset="0"/>
                <a:cs typeface="Calibri" charset="0"/>
              </a:rPr>
              <a:t>invalidski</a:t>
            </a:r>
            <a:r>
              <a:rPr lang="en-US" sz="1100" dirty="0">
                <a:solidFill>
                  <a:schemeClr val="tx1">
                    <a:lumMod val="75000"/>
                    <a:lumOff val="25000"/>
                  </a:schemeClr>
                </a:solidFill>
                <a:latin typeface="+mj-lt"/>
                <a:ea typeface="Calibri" charset="0"/>
                <a:cs typeface="Calibri" charset="0"/>
              </a:rPr>
              <a:t> </a:t>
            </a:r>
            <a:r>
              <a:rPr lang="en-US" sz="1100" dirty="0" err="1">
                <a:solidFill>
                  <a:schemeClr val="tx1">
                    <a:lumMod val="75000"/>
                    <a:lumOff val="25000"/>
                  </a:schemeClr>
                </a:solidFill>
                <a:latin typeface="+mj-lt"/>
                <a:ea typeface="Calibri" charset="0"/>
                <a:cs typeface="Calibri" charset="0"/>
              </a:rPr>
              <a:t>sklad</a:t>
            </a:r>
            <a:r>
              <a:rPr lang="en-US" sz="1100" dirty="0">
                <a:solidFill>
                  <a:schemeClr val="tx1">
                    <a:lumMod val="75000"/>
                    <a:lumOff val="25000"/>
                  </a:schemeClr>
                </a:solidFill>
                <a:latin typeface="+mj-lt"/>
                <a:ea typeface="Calibri" charset="0"/>
                <a:cs typeface="Calibri" charset="0"/>
              </a:rPr>
              <a:t> </a:t>
            </a:r>
            <a:r>
              <a:rPr lang="en-US" sz="1100" dirty="0" err="1">
                <a:solidFill>
                  <a:schemeClr val="tx1">
                    <a:lumMod val="75000"/>
                    <a:lumOff val="25000"/>
                  </a:schemeClr>
                </a:solidFill>
                <a:latin typeface="+mj-lt"/>
                <a:ea typeface="Calibri" charset="0"/>
                <a:cs typeface="Calibri" charset="0"/>
              </a:rPr>
              <a:t>Republike</a:t>
            </a:r>
            <a:r>
              <a:rPr lang="en-US" sz="1100" dirty="0">
                <a:solidFill>
                  <a:schemeClr val="tx1">
                    <a:lumMod val="75000"/>
                    <a:lumOff val="25000"/>
                  </a:schemeClr>
                </a:solidFill>
                <a:latin typeface="+mj-lt"/>
                <a:ea typeface="Calibri" charset="0"/>
                <a:cs typeface="Calibri" charset="0"/>
              </a:rPr>
              <a:t> </a:t>
            </a:r>
            <a:r>
              <a:rPr lang="en-US" sz="1100" dirty="0" err="1">
                <a:solidFill>
                  <a:schemeClr val="tx1">
                    <a:lumMod val="75000"/>
                    <a:lumOff val="25000"/>
                  </a:schemeClr>
                </a:solidFill>
                <a:latin typeface="+mj-lt"/>
                <a:ea typeface="Calibri" charset="0"/>
                <a:cs typeface="Calibri" charset="0"/>
              </a:rPr>
              <a:t>Slovenije</a:t>
            </a:r>
            <a:endParaRPr lang="en-US" sz="1100" dirty="0">
              <a:solidFill>
                <a:schemeClr val="tx1">
                  <a:lumMod val="75000"/>
                  <a:lumOff val="25000"/>
                </a:schemeClr>
              </a:solidFill>
              <a:latin typeface="+mj-lt"/>
              <a:ea typeface="Calibri" charset="0"/>
              <a:cs typeface="Calibri" charset="0"/>
            </a:endParaRPr>
          </a:p>
        </p:txBody>
      </p:sp>
      <p:grpSp>
        <p:nvGrpSpPr>
          <p:cNvPr id="21" name="Group 20"/>
          <p:cNvGrpSpPr/>
          <p:nvPr userDrawn="1"/>
        </p:nvGrpSpPr>
        <p:grpSpPr>
          <a:xfrm>
            <a:off x="873211" y="4661180"/>
            <a:ext cx="5037989" cy="179105"/>
            <a:chOff x="986818" y="2193206"/>
            <a:chExt cx="6785375" cy="2633818"/>
          </a:xfrm>
        </p:grpSpPr>
        <p:cxnSp>
          <p:nvCxnSpPr>
            <p:cNvPr id="22" name="Straight Connector 21"/>
            <p:cNvCxnSpPr/>
            <p:nvPr/>
          </p:nvCxnSpPr>
          <p:spPr>
            <a:xfrm flipV="1">
              <a:off x="1003271" y="2193206"/>
              <a:ext cx="0" cy="2633818"/>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986818" y="2193206"/>
              <a:ext cx="6785375" cy="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24" name="Group 23"/>
          <p:cNvGrpSpPr/>
          <p:nvPr userDrawn="1"/>
        </p:nvGrpSpPr>
        <p:grpSpPr>
          <a:xfrm>
            <a:off x="2133600" y="3899411"/>
            <a:ext cx="4951905" cy="926989"/>
            <a:chOff x="1181221" y="1787073"/>
            <a:chExt cx="7696200" cy="2994608"/>
          </a:xfrm>
        </p:grpSpPr>
        <p:cxnSp>
          <p:nvCxnSpPr>
            <p:cNvPr id="25" name="Straight Connector 24"/>
            <p:cNvCxnSpPr/>
            <p:nvPr/>
          </p:nvCxnSpPr>
          <p:spPr>
            <a:xfrm flipV="1">
              <a:off x="1199883" y="1787073"/>
              <a:ext cx="0" cy="2994608"/>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1181221" y="1787073"/>
              <a:ext cx="7696200"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7" name="Group 26"/>
          <p:cNvGrpSpPr/>
          <p:nvPr userDrawn="1"/>
        </p:nvGrpSpPr>
        <p:grpSpPr>
          <a:xfrm>
            <a:off x="3061240" y="2652995"/>
            <a:ext cx="2908157" cy="2174027"/>
            <a:chOff x="1181221" y="1787073"/>
            <a:chExt cx="7696200" cy="2994608"/>
          </a:xfrm>
        </p:grpSpPr>
        <p:cxnSp>
          <p:nvCxnSpPr>
            <p:cNvPr id="28" name="Straight Connector 27"/>
            <p:cNvCxnSpPr/>
            <p:nvPr/>
          </p:nvCxnSpPr>
          <p:spPr>
            <a:xfrm flipV="1">
              <a:off x="1199883" y="1787073"/>
              <a:ext cx="0" cy="2994608"/>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1181221" y="1787073"/>
              <a:ext cx="7696200" cy="0"/>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grpSp>
      <p:grpSp>
        <p:nvGrpSpPr>
          <p:cNvPr id="30" name="Group 29"/>
          <p:cNvGrpSpPr/>
          <p:nvPr userDrawn="1"/>
        </p:nvGrpSpPr>
        <p:grpSpPr>
          <a:xfrm>
            <a:off x="3667768" y="3834846"/>
            <a:ext cx="3417737" cy="982650"/>
            <a:chOff x="3418522" y="4006365"/>
            <a:chExt cx="4326089" cy="820656"/>
          </a:xfrm>
        </p:grpSpPr>
        <p:cxnSp>
          <p:nvCxnSpPr>
            <p:cNvPr id="31" name="Straight Connector 30"/>
            <p:cNvCxnSpPr/>
            <p:nvPr/>
          </p:nvCxnSpPr>
          <p:spPr>
            <a:xfrm flipV="1">
              <a:off x="3427252" y="4006365"/>
              <a:ext cx="0" cy="820656"/>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418522" y="4006365"/>
              <a:ext cx="4326089"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33" name="Group 32"/>
          <p:cNvGrpSpPr/>
          <p:nvPr userDrawn="1"/>
        </p:nvGrpSpPr>
        <p:grpSpPr>
          <a:xfrm>
            <a:off x="1509535" y="2157867"/>
            <a:ext cx="5589252" cy="2669507"/>
            <a:chOff x="1575154" y="2165056"/>
            <a:chExt cx="6256188" cy="2662317"/>
          </a:xfrm>
        </p:grpSpPr>
        <p:cxnSp>
          <p:nvCxnSpPr>
            <p:cNvPr id="34" name="Straight Connector 33"/>
            <p:cNvCxnSpPr/>
            <p:nvPr/>
          </p:nvCxnSpPr>
          <p:spPr>
            <a:xfrm flipV="1">
              <a:off x="1586736" y="2165056"/>
              <a:ext cx="0" cy="2662317"/>
            </a:xfrm>
            <a:prstGeom prst="line">
              <a:avLst/>
            </a:prstGeom>
            <a:ln w="571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1575154" y="2165056"/>
              <a:ext cx="6256188" cy="0"/>
            </a:xfrm>
            <a:prstGeom prst="line">
              <a:avLst/>
            </a:prstGeom>
            <a:ln w="57150">
              <a:solidFill>
                <a:srgbClr val="92D050"/>
              </a:solidFill>
            </a:ln>
          </p:spPr>
          <p:style>
            <a:lnRef idx="1">
              <a:schemeClr val="accent1"/>
            </a:lnRef>
            <a:fillRef idx="0">
              <a:schemeClr val="accent1"/>
            </a:fillRef>
            <a:effectRef idx="0">
              <a:schemeClr val="accent1"/>
            </a:effectRef>
            <a:fontRef idx="minor">
              <a:schemeClr val="tx1"/>
            </a:fontRef>
          </p:style>
        </p:cxnSp>
      </p:grpSp>
      <p:sp>
        <p:nvSpPr>
          <p:cNvPr id="36" name="TextBox 35"/>
          <p:cNvSpPr txBox="1"/>
          <p:nvPr userDrawn="1"/>
        </p:nvSpPr>
        <p:spPr>
          <a:xfrm>
            <a:off x="3012139" y="2191330"/>
            <a:ext cx="1843005" cy="461665"/>
          </a:xfrm>
          <a:prstGeom prst="rect">
            <a:avLst/>
          </a:prstGeom>
          <a:noFill/>
        </p:spPr>
        <p:txBody>
          <a:bodyPr wrap="none" rtlCol="0">
            <a:spAutoFit/>
          </a:bodyPr>
          <a:lstStyle/>
          <a:p>
            <a:r>
              <a:rPr lang="en-US" sz="1200" dirty="0" err="1">
                <a:solidFill>
                  <a:schemeClr val="tx1">
                    <a:lumMod val="75000"/>
                    <a:lumOff val="25000"/>
                  </a:schemeClr>
                </a:solidFill>
                <a:latin typeface="+mj-lt"/>
                <a:ea typeface="Calibri" charset="0"/>
                <a:cs typeface="Calibri" charset="0"/>
              </a:rPr>
              <a:t>Javni</a:t>
            </a:r>
            <a:r>
              <a:rPr lang="en-US" sz="1200" dirty="0">
                <a:solidFill>
                  <a:schemeClr val="tx1">
                    <a:lumMod val="75000"/>
                    <a:lumOff val="25000"/>
                  </a:schemeClr>
                </a:solidFill>
                <a:latin typeface="+mj-lt"/>
                <a:ea typeface="Calibri" charset="0"/>
                <a:cs typeface="Calibri" charset="0"/>
              </a:rPr>
              <a:t> </a:t>
            </a:r>
            <a:r>
              <a:rPr lang="en-US" sz="1200" dirty="0" err="1">
                <a:solidFill>
                  <a:schemeClr val="tx1">
                    <a:lumMod val="75000"/>
                    <a:lumOff val="25000"/>
                  </a:schemeClr>
                </a:solidFill>
                <a:latin typeface="+mj-lt"/>
                <a:ea typeface="Calibri" charset="0"/>
                <a:cs typeface="Calibri" charset="0"/>
              </a:rPr>
              <a:t>sklad</a:t>
            </a:r>
            <a:r>
              <a:rPr lang="sl-SI" sz="1200" dirty="0">
                <a:solidFill>
                  <a:schemeClr val="tx1">
                    <a:lumMod val="75000"/>
                    <a:lumOff val="25000"/>
                  </a:schemeClr>
                </a:solidFill>
                <a:latin typeface="+mj-lt"/>
                <a:ea typeface="Calibri" charset="0"/>
                <a:cs typeface="Calibri" charset="0"/>
              </a:rPr>
              <a:t> </a:t>
            </a:r>
            <a:r>
              <a:rPr lang="en-US" sz="1200" dirty="0" err="1">
                <a:solidFill>
                  <a:schemeClr val="tx1">
                    <a:lumMod val="75000"/>
                    <a:lumOff val="25000"/>
                  </a:schemeClr>
                </a:solidFill>
                <a:latin typeface="+mj-lt"/>
                <a:ea typeface="Calibri" charset="0"/>
                <a:cs typeface="Calibri" charset="0"/>
              </a:rPr>
              <a:t>za</a:t>
            </a:r>
            <a:r>
              <a:rPr lang="en-US" sz="1200" dirty="0">
                <a:solidFill>
                  <a:schemeClr val="tx1">
                    <a:lumMod val="75000"/>
                    <a:lumOff val="25000"/>
                  </a:schemeClr>
                </a:solidFill>
                <a:latin typeface="+mj-lt"/>
                <a:ea typeface="Calibri" charset="0"/>
                <a:cs typeface="Calibri" charset="0"/>
              </a:rPr>
              <a:t> </a:t>
            </a:r>
            <a:r>
              <a:rPr lang="en-US" sz="1200" dirty="0" err="1">
                <a:solidFill>
                  <a:schemeClr val="tx1">
                    <a:lumMod val="75000"/>
                    <a:lumOff val="25000"/>
                  </a:schemeClr>
                </a:solidFill>
                <a:latin typeface="+mj-lt"/>
                <a:ea typeface="Calibri" charset="0"/>
                <a:cs typeface="Calibri" charset="0"/>
              </a:rPr>
              <a:t>razvoj</a:t>
            </a:r>
            <a:r>
              <a:rPr lang="en-US" sz="1200" dirty="0">
                <a:solidFill>
                  <a:schemeClr val="tx1">
                    <a:lumMod val="75000"/>
                    <a:lumOff val="25000"/>
                  </a:schemeClr>
                </a:solidFill>
                <a:latin typeface="+mj-lt"/>
                <a:ea typeface="Calibri" charset="0"/>
                <a:cs typeface="Calibri" charset="0"/>
              </a:rPr>
              <a:t> </a:t>
            </a:r>
            <a:r>
              <a:rPr lang="en-US" sz="1200" dirty="0" err="1">
                <a:solidFill>
                  <a:schemeClr val="tx1">
                    <a:lumMod val="75000"/>
                    <a:lumOff val="25000"/>
                  </a:schemeClr>
                </a:solidFill>
                <a:latin typeface="+mj-lt"/>
                <a:ea typeface="Calibri" charset="0"/>
                <a:cs typeface="Calibri" charset="0"/>
              </a:rPr>
              <a:t>kadrov</a:t>
            </a:r>
            <a:endParaRPr lang="sl-SI" sz="1200" dirty="0">
              <a:solidFill>
                <a:schemeClr val="tx1">
                  <a:lumMod val="75000"/>
                  <a:lumOff val="25000"/>
                </a:schemeClr>
              </a:solidFill>
              <a:latin typeface="+mj-lt"/>
              <a:ea typeface="Calibri" charset="0"/>
              <a:cs typeface="Calibri" charset="0"/>
            </a:endParaRPr>
          </a:p>
          <a:p>
            <a:r>
              <a:rPr lang="en-US" sz="1200" dirty="0">
                <a:solidFill>
                  <a:schemeClr val="tx1">
                    <a:lumMod val="75000"/>
                    <a:lumOff val="25000"/>
                  </a:schemeClr>
                </a:solidFill>
                <a:latin typeface="+mj-lt"/>
                <a:ea typeface="Calibri" charset="0"/>
                <a:cs typeface="Calibri" charset="0"/>
              </a:rPr>
              <a:t>in </a:t>
            </a:r>
            <a:r>
              <a:rPr lang="en-US" sz="1200" dirty="0" err="1">
                <a:solidFill>
                  <a:schemeClr val="tx1">
                    <a:lumMod val="75000"/>
                    <a:lumOff val="25000"/>
                  </a:schemeClr>
                </a:solidFill>
                <a:latin typeface="+mj-lt"/>
                <a:ea typeface="Calibri" charset="0"/>
                <a:cs typeface="Calibri" charset="0"/>
              </a:rPr>
              <a:t>štipendije</a:t>
            </a:r>
            <a:r>
              <a:rPr lang="en-US" sz="1200" dirty="0">
                <a:solidFill>
                  <a:schemeClr val="tx1">
                    <a:lumMod val="75000"/>
                    <a:lumOff val="25000"/>
                  </a:schemeClr>
                </a:solidFill>
                <a:latin typeface="+mj-lt"/>
                <a:ea typeface="Calibri" charset="0"/>
                <a:cs typeface="Calibri" charset="0"/>
              </a:rPr>
              <a:t> RS</a:t>
            </a:r>
          </a:p>
        </p:txBody>
      </p:sp>
      <p:sp>
        <p:nvSpPr>
          <p:cNvPr id="37" name="TextBox 36"/>
          <p:cNvSpPr txBox="1"/>
          <p:nvPr userDrawn="1"/>
        </p:nvSpPr>
        <p:spPr>
          <a:xfrm>
            <a:off x="7085505" y="3962194"/>
            <a:ext cx="1635734" cy="938719"/>
          </a:xfrm>
          <a:prstGeom prst="rect">
            <a:avLst/>
          </a:prstGeom>
          <a:noFill/>
        </p:spPr>
        <p:txBody>
          <a:bodyPr wrap="square" rtlCol="0">
            <a:spAutoFit/>
          </a:bodyPr>
          <a:lstStyle/>
          <a:p>
            <a:r>
              <a:rPr lang="en-US" sz="1100" dirty="0" err="1">
                <a:solidFill>
                  <a:schemeClr val="tx1">
                    <a:lumMod val="75000"/>
                    <a:lumOff val="25000"/>
                  </a:schemeClr>
                </a:solidFill>
                <a:latin typeface="+mj-lt"/>
                <a:ea typeface="Calibri" charset="0"/>
                <a:cs typeface="Calibri" charset="0"/>
              </a:rPr>
              <a:t>Javni</a:t>
            </a:r>
            <a:r>
              <a:rPr lang="en-US" sz="1100" dirty="0">
                <a:solidFill>
                  <a:schemeClr val="tx1">
                    <a:lumMod val="75000"/>
                    <a:lumOff val="25000"/>
                  </a:schemeClr>
                </a:solidFill>
                <a:latin typeface="+mj-lt"/>
                <a:ea typeface="Calibri" charset="0"/>
                <a:cs typeface="Calibri" charset="0"/>
              </a:rPr>
              <a:t> </a:t>
            </a:r>
            <a:r>
              <a:rPr lang="en-US" sz="1100" dirty="0" err="1">
                <a:solidFill>
                  <a:schemeClr val="tx1">
                    <a:lumMod val="75000"/>
                    <a:lumOff val="25000"/>
                  </a:schemeClr>
                </a:solidFill>
                <a:latin typeface="+mj-lt"/>
                <a:ea typeface="Calibri" charset="0"/>
                <a:cs typeface="Calibri" charset="0"/>
              </a:rPr>
              <a:t>štipendijski</a:t>
            </a:r>
            <a:r>
              <a:rPr lang="en-US" sz="1100" dirty="0">
                <a:solidFill>
                  <a:schemeClr val="tx1">
                    <a:lumMod val="75000"/>
                    <a:lumOff val="25000"/>
                  </a:schemeClr>
                </a:solidFill>
                <a:latin typeface="+mj-lt"/>
                <a:ea typeface="Calibri" charset="0"/>
                <a:cs typeface="Calibri" charset="0"/>
              </a:rPr>
              <a:t>, </a:t>
            </a:r>
            <a:r>
              <a:rPr lang="en-US" sz="1100" dirty="0" err="1">
                <a:solidFill>
                  <a:schemeClr val="tx1">
                    <a:lumMod val="75000"/>
                    <a:lumOff val="25000"/>
                  </a:schemeClr>
                </a:solidFill>
                <a:latin typeface="+mj-lt"/>
                <a:ea typeface="Calibri" charset="0"/>
                <a:cs typeface="Calibri" charset="0"/>
              </a:rPr>
              <a:t>razvojni</a:t>
            </a:r>
            <a:r>
              <a:rPr lang="en-US" sz="1100" dirty="0">
                <a:solidFill>
                  <a:schemeClr val="tx1">
                    <a:lumMod val="75000"/>
                    <a:lumOff val="25000"/>
                  </a:schemeClr>
                </a:solidFill>
                <a:latin typeface="+mj-lt"/>
                <a:ea typeface="Calibri" charset="0"/>
                <a:cs typeface="Calibri" charset="0"/>
              </a:rPr>
              <a:t>, </a:t>
            </a:r>
          </a:p>
          <a:p>
            <a:r>
              <a:rPr lang="en-US" sz="1100" dirty="0" err="1">
                <a:solidFill>
                  <a:schemeClr val="tx1">
                    <a:lumMod val="75000"/>
                    <a:lumOff val="25000"/>
                  </a:schemeClr>
                </a:solidFill>
                <a:latin typeface="+mj-lt"/>
                <a:ea typeface="Calibri" charset="0"/>
                <a:cs typeface="Calibri" charset="0"/>
              </a:rPr>
              <a:t>invalidski</a:t>
            </a:r>
            <a:r>
              <a:rPr lang="en-US" sz="1100" dirty="0">
                <a:solidFill>
                  <a:schemeClr val="tx1">
                    <a:lumMod val="75000"/>
                    <a:lumOff val="25000"/>
                  </a:schemeClr>
                </a:solidFill>
                <a:latin typeface="+mj-lt"/>
                <a:ea typeface="Calibri" charset="0"/>
                <a:cs typeface="Calibri" charset="0"/>
              </a:rPr>
              <a:t> in </a:t>
            </a:r>
            <a:r>
              <a:rPr lang="en-US" sz="1100" dirty="0" err="1">
                <a:solidFill>
                  <a:schemeClr val="tx1">
                    <a:lumMod val="75000"/>
                    <a:lumOff val="25000"/>
                  </a:schemeClr>
                </a:solidFill>
                <a:latin typeface="+mj-lt"/>
                <a:ea typeface="Calibri" charset="0"/>
                <a:cs typeface="Calibri" charset="0"/>
              </a:rPr>
              <a:t>preživninski</a:t>
            </a:r>
            <a:r>
              <a:rPr lang="en-US" sz="1100" dirty="0">
                <a:solidFill>
                  <a:schemeClr val="tx1">
                    <a:lumMod val="75000"/>
                    <a:lumOff val="25000"/>
                  </a:schemeClr>
                </a:solidFill>
                <a:latin typeface="+mj-lt"/>
                <a:ea typeface="Calibri" charset="0"/>
                <a:cs typeface="Calibri" charset="0"/>
              </a:rPr>
              <a:t> </a:t>
            </a:r>
            <a:r>
              <a:rPr lang="en-US" sz="1100" dirty="0" err="1">
                <a:solidFill>
                  <a:schemeClr val="tx1">
                    <a:lumMod val="75000"/>
                    <a:lumOff val="25000"/>
                  </a:schemeClr>
                </a:solidFill>
                <a:latin typeface="+mj-lt"/>
                <a:ea typeface="Calibri" charset="0"/>
                <a:cs typeface="Calibri" charset="0"/>
              </a:rPr>
              <a:t>sklad</a:t>
            </a:r>
            <a:r>
              <a:rPr lang="en-US" sz="1100" dirty="0">
                <a:solidFill>
                  <a:schemeClr val="tx1">
                    <a:lumMod val="75000"/>
                    <a:lumOff val="25000"/>
                  </a:schemeClr>
                </a:solidFill>
                <a:latin typeface="+mj-lt"/>
                <a:ea typeface="Calibri" charset="0"/>
                <a:cs typeface="Calibri" charset="0"/>
              </a:rPr>
              <a:t> </a:t>
            </a:r>
          </a:p>
          <a:p>
            <a:r>
              <a:rPr lang="en-US" sz="1100" dirty="0" err="1">
                <a:solidFill>
                  <a:schemeClr val="tx1">
                    <a:lumMod val="75000"/>
                    <a:lumOff val="25000"/>
                  </a:schemeClr>
                </a:solidFill>
                <a:latin typeface="+mj-lt"/>
                <a:ea typeface="Calibri" charset="0"/>
                <a:cs typeface="Calibri" charset="0"/>
              </a:rPr>
              <a:t>Republike</a:t>
            </a:r>
            <a:r>
              <a:rPr lang="en-US" sz="1100" dirty="0">
                <a:solidFill>
                  <a:schemeClr val="tx1">
                    <a:lumMod val="75000"/>
                    <a:lumOff val="25000"/>
                  </a:schemeClr>
                </a:solidFill>
                <a:latin typeface="+mj-lt"/>
                <a:ea typeface="Calibri" charset="0"/>
                <a:cs typeface="Calibri" charset="0"/>
              </a:rPr>
              <a:t> </a:t>
            </a:r>
            <a:r>
              <a:rPr lang="en-US" sz="1100" dirty="0" err="1">
                <a:solidFill>
                  <a:schemeClr val="tx1">
                    <a:lumMod val="75000"/>
                    <a:lumOff val="25000"/>
                  </a:schemeClr>
                </a:solidFill>
                <a:latin typeface="+mj-lt"/>
                <a:ea typeface="Calibri" charset="0"/>
                <a:cs typeface="Calibri" charset="0"/>
              </a:rPr>
              <a:t>Slovenije</a:t>
            </a:r>
            <a:endParaRPr lang="en-US" sz="1100" dirty="0">
              <a:solidFill>
                <a:schemeClr val="tx1">
                  <a:lumMod val="75000"/>
                  <a:lumOff val="25000"/>
                </a:schemeClr>
              </a:solidFill>
              <a:latin typeface="+mj-lt"/>
              <a:ea typeface="Calibri" charset="0"/>
              <a:cs typeface="Calibri" charset="0"/>
            </a:endParaRPr>
          </a:p>
        </p:txBody>
      </p:sp>
      <p:pic>
        <p:nvPicPr>
          <p:cNvPr id="38" name="Picture 37"/>
          <p:cNvPicPr>
            <a:picLocks noChangeAspect="1"/>
          </p:cNvPicPr>
          <p:nvPr userDrawn="1"/>
        </p:nvPicPr>
        <p:blipFill>
          <a:blip r:embed="rId3"/>
          <a:stretch>
            <a:fillRect/>
          </a:stretch>
        </p:blipFill>
        <p:spPr>
          <a:xfrm>
            <a:off x="424982" y="319456"/>
            <a:ext cx="272485" cy="544969"/>
          </a:xfrm>
          <a:prstGeom prst="rect">
            <a:avLst/>
          </a:prstGeom>
        </p:spPr>
      </p:pic>
      <p:grpSp>
        <p:nvGrpSpPr>
          <p:cNvPr id="39" name="Group 38"/>
          <p:cNvGrpSpPr/>
          <p:nvPr userDrawn="1"/>
        </p:nvGrpSpPr>
        <p:grpSpPr>
          <a:xfrm>
            <a:off x="5972589" y="2214801"/>
            <a:ext cx="1112916" cy="103363"/>
            <a:chOff x="5972589" y="2218676"/>
            <a:chExt cx="1491048" cy="103363"/>
          </a:xfrm>
        </p:grpSpPr>
        <p:cxnSp>
          <p:nvCxnSpPr>
            <p:cNvPr id="40" name="Straight Connector 39"/>
            <p:cNvCxnSpPr/>
            <p:nvPr/>
          </p:nvCxnSpPr>
          <p:spPr>
            <a:xfrm>
              <a:off x="5972589" y="2218676"/>
              <a:ext cx="1491048" cy="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5972589" y="2266998"/>
              <a:ext cx="1491048" cy="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5972589" y="2322039"/>
              <a:ext cx="1491048" cy="0"/>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grpSp>
      <p:cxnSp>
        <p:nvCxnSpPr>
          <p:cNvPr id="43" name="Straight Connector 42"/>
          <p:cNvCxnSpPr/>
          <p:nvPr userDrawn="1"/>
        </p:nvCxnSpPr>
        <p:spPr>
          <a:xfrm flipV="1">
            <a:off x="5972589" y="2165056"/>
            <a:ext cx="0" cy="2662317"/>
          </a:xfrm>
          <a:prstGeom prst="line">
            <a:avLst/>
          </a:prstGeom>
          <a:ln w="571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a:xfrm flipV="1">
            <a:off x="5866030" y="4647652"/>
            <a:ext cx="0" cy="179724"/>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a:xfrm>
            <a:off x="8195263" y="3911110"/>
            <a:ext cx="1491048"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a:xfrm>
            <a:off x="8195263" y="2322039"/>
            <a:ext cx="1491048" cy="0"/>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a:xfrm>
            <a:off x="8195263" y="2263123"/>
            <a:ext cx="1491048" cy="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a:xfrm>
            <a:off x="8195263" y="2216003"/>
            <a:ext cx="1491048" cy="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a:xfrm>
            <a:off x="8195263" y="2161178"/>
            <a:ext cx="1491048" cy="0"/>
          </a:xfrm>
          <a:prstGeom prst="line">
            <a:avLst/>
          </a:prstGeom>
          <a:ln w="57150">
            <a:solidFill>
              <a:srgbClr val="92D050"/>
            </a:solidFill>
          </a:ln>
        </p:spPr>
        <p:style>
          <a:lnRef idx="1">
            <a:schemeClr val="accent1"/>
          </a:lnRef>
          <a:fillRef idx="0">
            <a:schemeClr val="accent1"/>
          </a:fillRef>
          <a:effectRef idx="0">
            <a:schemeClr val="accent1"/>
          </a:effectRef>
          <a:fontRef idx="minor">
            <a:schemeClr val="tx1"/>
          </a:fontRef>
        </p:style>
      </p:cxnSp>
      <p:sp>
        <p:nvSpPr>
          <p:cNvPr id="50" name="Rectangle 49"/>
          <p:cNvSpPr/>
          <p:nvPr userDrawn="1"/>
        </p:nvSpPr>
        <p:spPr>
          <a:xfrm>
            <a:off x="765421" y="4872209"/>
            <a:ext cx="9103008" cy="82907"/>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p:cNvGrpSpPr/>
          <p:nvPr userDrawn="1"/>
        </p:nvGrpSpPr>
        <p:grpSpPr>
          <a:xfrm>
            <a:off x="881934" y="4966024"/>
            <a:ext cx="932122" cy="298866"/>
            <a:chOff x="881934" y="4966024"/>
            <a:chExt cx="932122" cy="298866"/>
          </a:xfrm>
        </p:grpSpPr>
        <p:cxnSp>
          <p:nvCxnSpPr>
            <p:cNvPr id="52" name="Straight Connector 51"/>
            <p:cNvCxnSpPr>
              <a:stCxn id="27" idx="0"/>
            </p:cNvCxnSpPr>
            <p:nvPr/>
          </p:nvCxnSpPr>
          <p:spPr>
            <a:xfrm flipV="1">
              <a:off x="881934" y="4966025"/>
              <a:ext cx="4481" cy="298865"/>
            </a:xfrm>
            <a:prstGeom prst="line">
              <a:avLst/>
            </a:prstGeom>
            <a:ln w="19050"/>
          </p:spPr>
          <p:style>
            <a:lnRef idx="2">
              <a:schemeClr val="accent6"/>
            </a:lnRef>
            <a:fillRef idx="0">
              <a:schemeClr val="accent6"/>
            </a:fillRef>
            <a:effectRef idx="1">
              <a:schemeClr val="accent6"/>
            </a:effectRef>
            <a:fontRef idx="minor">
              <a:schemeClr val="tx1"/>
            </a:fontRef>
          </p:style>
        </p:cxnSp>
        <p:cxnSp>
          <p:nvCxnSpPr>
            <p:cNvPr id="53" name="Straight Connector 52"/>
            <p:cNvCxnSpPr/>
            <p:nvPr/>
          </p:nvCxnSpPr>
          <p:spPr>
            <a:xfrm flipV="1">
              <a:off x="1189679" y="4966024"/>
              <a:ext cx="0" cy="164309"/>
            </a:xfrm>
            <a:prstGeom prst="line">
              <a:avLst/>
            </a:prstGeom>
            <a:ln w="19050"/>
          </p:spPr>
          <p:style>
            <a:lnRef idx="2">
              <a:schemeClr val="accent6"/>
            </a:lnRef>
            <a:fillRef idx="0">
              <a:schemeClr val="accent6"/>
            </a:fillRef>
            <a:effectRef idx="1">
              <a:schemeClr val="accent6"/>
            </a:effectRef>
            <a:fontRef idx="minor">
              <a:schemeClr val="tx1"/>
            </a:fontRef>
          </p:style>
        </p:cxnSp>
        <p:cxnSp>
          <p:nvCxnSpPr>
            <p:cNvPr id="54" name="Straight Connector 53"/>
            <p:cNvCxnSpPr/>
            <p:nvPr/>
          </p:nvCxnSpPr>
          <p:spPr>
            <a:xfrm flipV="1">
              <a:off x="1510792" y="4966026"/>
              <a:ext cx="0" cy="255679"/>
            </a:xfrm>
            <a:prstGeom prst="line">
              <a:avLst/>
            </a:prstGeom>
            <a:ln w="19050"/>
          </p:spPr>
          <p:style>
            <a:lnRef idx="2">
              <a:schemeClr val="accent6"/>
            </a:lnRef>
            <a:fillRef idx="0">
              <a:schemeClr val="accent6"/>
            </a:fillRef>
            <a:effectRef idx="1">
              <a:schemeClr val="accent6"/>
            </a:effectRef>
            <a:fontRef idx="minor">
              <a:schemeClr val="tx1"/>
            </a:fontRef>
          </p:style>
        </p:cxnSp>
        <p:cxnSp>
          <p:nvCxnSpPr>
            <p:cNvPr id="55" name="Straight Connector 54"/>
            <p:cNvCxnSpPr/>
            <p:nvPr/>
          </p:nvCxnSpPr>
          <p:spPr>
            <a:xfrm flipV="1">
              <a:off x="1814056" y="4966024"/>
              <a:ext cx="0" cy="164309"/>
            </a:xfrm>
            <a:prstGeom prst="line">
              <a:avLst/>
            </a:prstGeom>
            <a:ln w="19050"/>
          </p:spPr>
          <p:style>
            <a:lnRef idx="2">
              <a:schemeClr val="accent6"/>
            </a:lnRef>
            <a:fillRef idx="0">
              <a:schemeClr val="accent6"/>
            </a:fillRef>
            <a:effectRef idx="1">
              <a:schemeClr val="accent6"/>
            </a:effectRef>
            <a:fontRef idx="minor">
              <a:schemeClr val="tx1"/>
            </a:fontRef>
          </p:style>
        </p:cxnSp>
      </p:grpSp>
      <p:grpSp>
        <p:nvGrpSpPr>
          <p:cNvPr id="56" name="Group 55"/>
          <p:cNvGrpSpPr/>
          <p:nvPr userDrawn="1"/>
        </p:nvGrpSpPr>
        <p:grpSpPr>
          <a:xfrm>
            <a:off x="2133599" y="4966024"/>
            <a:ext cx="927641" cy="255681"/>
            <a:chOff x="886415" y="4966024"/>
            <a:chExt cx="927641" cy="255681"/>
          </a:xfrm>
        </p:grpSpPr>
        <p:cxnSp>
          <p:nvCxnSpPr>
            <p:cNvPr id="57" name="Straight Connector 56"/>
            <p:cNvCxnSpPr/>
            <p:nvPr/>
          </p:nvCxnSpPr>
          <p:spPr>
            <a:xfrm flipV="1">
              <a:off x="886415" y="4966025"/>
              <a:ext cx="1" cy="255680"/>
            </a:xfrm>
            <a:prstGeom prst="line">
              <a:avLst/>
            </a:prstGeom>
            <a:ln w="19050"/>
          </p:spPr>
          <p:style>
            <a:lnRef idx="2">
              <a:schemeClr val="accent6"/>
            </a:lnRef>
            <a:fillRef idx="0">
              <a:schemeClr val="accent6"/>
            </a:fillRef>
            <a:effectRef idx="1">
              <a:schemeClr val="accent6"/>
            </a:effectRef>
            <a:fontRef idx="minor">
              <a:schemeClr val="tx1"/>
            </a:fontRef>
          </p:style>
        </p:cxnSp>
        <p:cxnSp>
          <p:nvCxnSpPr>
            <p:cNvPr id="58" name="Straight Connector 57"/>
            <p:cNvCxnSpPr/>
            <p:nvPr/>
          </p:nvCxnSpPr>
          <p:spPr>
            <a:xfrm flipV="1">
              <a:off x="1189679" y="4966024"/>
              <a:ext cx="0" cy="164309"/>
            </a:xfrm>
            <a:prstGeom prst="line">
              <a:avLst/>
            </a:prstGeom>
            <a:ln w="19050"/>
          </p:spPr>
          <p:style>
            <a:lnRef idx="2">
              <a:schemeClr val="accent6"/>
            </a:lnRef>
            <a:fillRef idx="0">
              <a:schemeClr val="accent6"/>
            </a:fillRef>
            <a:effectRef idx="1">
              <a:schemeClr val="accent6"/>
            </a:effectRef>
            <a:fontRef idx="minor">
              <a:schemeClr val="tx1"/>
            </a:fontRef>
          </p:style>
        </p:cxnSp>
        <p:cxnSp>
          <p:nvCxnSpPr>
            <p:cNvPr id="59" name="Straight Connector 58"/>
            <p:cNvCxnSpPr/>
            <p:nvPr/>
          </p:nvCxnSpPr>
          <p:spPr>
            <a:xfrm flipV="1">
              <a:off x="1510792" y="4966024"/>
              <a:ext cx="0" cy="164309"/>
            </a:xfrm>
            <a:prstGeom prst="line">
              <a:avLst/>
            </a:prstGeom>
            <a:ln w="19050"/>
          </p:spPr>
          <p:style>
            <a:lnRef idx="2">
              <a:schemeClr val="accent6"/>
            </a:lnRef>
            <a:fillRef idx="0">
              <a:schemeClr val="accent6"/>
            </a:fillRef>
            <a:effectRef idx="1">
              <a:schemeClr val="accent6"/>
            </a:effectRef>
            <a:fontRef idx="minor">
              <a:schemeClr val="tx1"/>
            </a:fontRef>
          </p:style>
        </p:cxnSp>
        <p:cxnSp>
          <p:nvCxnSpPr>
            <p:cNvPr id="60" name="Straight Connector 59"/>
            <p:cNvCxnSpPr/>
            <p:nvPr/>
          </p:nvCxnSpPr>
          <p:spPr>
            <a:xfrm flipV="1">
              <a:off x="1814056" y="4966025"/>
              <a:ext cx="0" cy="255680"/>
            </a:xfrm>
            <a:prstGeom prst="line">
              <a:avLst/>
            </a:prstGeom>
            <a:ln w="19050"/>
          </p:spPr>
          <p:style>
            <a:lnRef idx="2">
              <a:schemeClr val="accent6"/>
            </a:lnRef>
            <a:fillRef idx="0">
              <a:schemeClr val="accent6"/>
            </a:fillRef>
            <a:effectRef idx="1">
              <a:schemeClr val="accent6"/>
            </a:effectRef>
            <a:fontRef idx="minor">
              <a:schemeClr val="tx1"/>
            </a:fontRef>
          </p:style>
        </p:cxnSp>
      </p:grpSp>
      <p:grpSp>
        <p:nvGrpSpPr>
          <p:cNvPr id="61" name="Group 60"/>
          <p:cNvGrpSpPr/>
          <p:nvPr userDrawn="1"/>
        </p:nvGrpSpPr>
        <p:grpSpPr>
          <a:xfrm>
            <a:off x="3364504" y="4966024"/>
            <a:ext cx="927641" cy="255681"/>
            <a:chOff x="886415" y="4966024"/>
            <a:chExt cx="927641" cy="255681"/>
          </a:xfrm>
        </p:grpSpPr>
        <p:cxnSp>
          <p:nvCxnSpPr>
            <p:cNvPr id="62" name="Straight Connector 61"/>
            <p:cNvCxnSpPr/>
            <p:nvPr/>
          </p:nvCxnSpPr>
          <p:spPr>
            <a:xfrm flipV="1">
              <a:off x="886415" y="4966024"/>
              <a:ext cx="0" cy="164309"/>
            </a:xfrm>
            <a:prstGeom prst="line">
              <a:avLst/>
            </a:prstGeom>
            <a:ln w="19050"/>
          </p:spPr>
          <p:style>
            <a:lnRef idx="2">
              <a:schemeClr val="accent6"/>
            </a:lnRef>
            <a:fillRef idx="0">
              <a:schemeClr val="accent6"/>
            </a:fillRef>
            <a:effectRef idx="1">
              <a:schemeClr val="accent6"/>
            </a:effectRef>
            <a:fontRef idx="minor">
              <a:schemeClr val="tx1"/>
            </a:fontRef>
          </p:style>
        </p:cxnSp>
        <p:cxnSp>
          <p:nvCxnSpPr>
            <p:cNvPr id="63" name="Straight Connector 62"/>
            <p:cNvCxnSpPr/>
            <p:nvPr/>
          </p:nvCxnSpPr>
          <p:spPr>
            <a:xfrm flipV="1">
              <a:off x="1189679" y="4966025"/>
              <a:ext cx="0" cy="255680"/>
            </a:xfrm>
            <a:prstGeom prst="line">
              <a:avLst/>
            </a:prstGeom>
            <a:ln w="19050"/>
          </p:spPr>
          <p:style>
            <a:lnRef idx="2">
              <a:schemeClr val="accent6"/>
            </a:lnRef>
            <a:fillRef idx="0">
              <a:schemeClr val="accent6"/>
            </a:fillRef>
            <a:effectRef idx="1">
              <a:schemeClr val="accent6"/>
            </a:effectRef>
            <a:fontRef idx="minor">
              <a:schemeClr val="tx1"/>
            </a:fontRef>
          </p:style>
        </p:cxnSp>
        <p:cxnSp>
          <p:nvCxnSpPr>
            <p:cNvPr id="64" name="Straight Connector 63"/>
            <p:cNvCxnSpPr/>
            <p:nvPr/>
          </p:nvCxnSpPr>
          <p:spPr>
            <a:xfrm flipV="1">
              <a:off x="1510792" y="4966024"/>
              <a:ext cx="0" cy="164309"/>
            </a:xfrm>
            <a:prstGeom prst="line">
              <a:avLst/>
            </a:prstGeom>
            <a:ln w="19050"/>
          </p:spPr>
          <p:style>
            <a:lnRef idx="2">
              <a:schemeClr val="accent6"/>
            </a:lnRef>
            <a:fillRef idx="0">
              <a:schemeClr val="accent6"/>
            </a:fillRef>
            <a:effectRef idx="1">
              <a:schemeClr val="accent6"/>
            </a:effectRef>
            <a:fontRef idx="minor">
              <a:schemeClr val="tx1"/>
            </a:fontRef>
          </p:style>
        </p:cxnSp>
        <p:cxnSp>
          <p:nvCxnSpPr>
            <p:cNvPr id="65" name="Straight Connector 64"/>
            <p:cNvCxnSpPr/>
            <p:nvPr/>
          </p:nvCxnSpPr>
          <p:spPr>
            <a:xfrm flipV="1">
              <a:off x="1814056" y="4966024"/>
              <a:ext cx="0" cy="164309"/>
            </a:xfrm>
            <a:prstGeom prst="line">
              <a:avLst/>
            </a:prstGeom>
            <a:ln w="19050"/>
          </p:spPr>
          <p:style>
            <a:lnRef idx="2">
              <a:schemeClr val="accent6"/>
            </a:lnRef>
            <a:fillRef idx="0">
              <a:schemeClr val="accent6"/>
            </a:fillRef>
            <a:effectRef idx="1">
              <a:schemeClr val="accent6"/>
            </a:effectRef>
            <a:fontRef idx="minor">
              <a:schemeClr val="tx1"/>
            </a:fontRef>
          </p:style>
        </p:cxnSp>
      </p:grpSp>
      <p:grpSp>
        <p:nvGrpSpPr>
          <p:cNvPr id="66" name="Group 65"/>
          <p:cNvGrpSpPr/>
          <p:nvPr userDrawn="1"/>
        </p:nvGrpSpPr>
        <p:grpSpPr>
          <a:xfrm>
            <a:off x="4613633" y="4966024"/>
            <a:ext cx="927641" cy="164309"/>
            <a:chOff x="886415" y="4966024"/>
            <a:chExt cx="927641" cy="164309"/>
          </a:xfrm>
        </p:grpSpPr>
        <p:cxnSp>
          <p:nvCxnSpPr>
            <p:cNvPr id="67" name="Straight Connector 66"/>
            <p:cNvCxnSpPr/>
            <p:nvPr/>
          </p:nvCxnSpPr>
          <p:spPr>
            <a:xfrm flipV="1">
              <a:off x="886415" y="4966024"/>
              <a:ext cx="0" cy="164309"/>
            </a:xfrm>
            <a:prstGeom prst="line">
              <a:avLst/>
            </a:prstGeom>
            <a:ln w="19050"/>
          </p:spPr>
          <p:style>
            <a:lnRef idx="2">
              <a:schemeClr val="accent6"/>
            </a:lnRef>
            <a:fillRef idx="0">
              <a:schemeClr val="accent6"/>
            </a:fillRef>
            <a:effectRef idx="1">
              <a:schemeClr val="accent6"/>
            </a:effectRef>
            <a:fontRef idx="minor">
              <a:schemeClr val="tx1"/>
            </a:fontRef>
          </p:style>
        </p:cxnSp>
        <p:cxnSp>
          <p:nvCxnSpPr>
            <p:cNvPr id="68" name="Straight Connector 67"/>
            <p:cNvCxnSpPr/>
            <p:nvPr/>
          </p:nvCxnSpPr>
          <p:spPr>
            <a:xfrm flipV="1">
              <a:off x="1189679" y="4966024"/>
              <a:ext cx="0" cy="164309"/>
            </a:xfrm>
            <a:prstGeom prst="line">
              <a:avLst/>
            </a:prstGeom>
            <a:ln w="19050"/>
          </p:spPr>
          <p:style>
            <a:lnRef idx="2">
              <a:schemeClr val="accent6"/>
            </a:lnRef>
            <a:fillRef idx="0">
              <a:schemeClr val="accent6"/>
            </a:fillRef>
            <a:effectRef idx="1">
              <a:schemeClr val="accent6"/>
            </a:effectRef>
            <a:fontRef idx="minor">
              <a:schemeClr val="tx1"/>
            </a:fontRef>
          </p:style>
        </p:cxnSp>
        <p:cxnSp>
          <p:nvCxnSpPr>
            <p:cNvPr id="69" name="Straight Connector 68"/>
            <p:cNvCxnSpPr/>
            <p:nvPr/>
          </p:nvCxnSpPr>
          <p:spPr>
            <a:xfrm flipV="1">
              <a:off x="1510792" y="4966024"/>
              <a:ext cx="0" cy="164309"/>
            </a:xfrm>
            <a:prstGeom prst="line">
              <a:avLst/>
            </a:prstGeom>
            <a:ln w="19050"/>
          </p:spPr>
          <p:style>
            <a:lnRef idx="2">
              <a:schemeClr val="accent6"/>
            </a:lnRef>
            <a:fillRef idx="0">
              <a:schemeClr val="accent6"/>
            </a:fillRef>
            <a:effectRef idx="1">
              <a:schemeClr val="accent6"/>
            </a:effectRef>
            <a:fontRef idx="minor">
              <a:schemeClr val="tx1"/>
            </a:fontRef>
          </p:style>
        </p:cxnSp>
        <p:cxnSp>
          <p:nvCxnSpPr>
            <p:cNvPr id="70" name="Straight Connector 69"/>
            <p:cNvCxnSpPr/>
            <p:nvPr/>
          </p:nvCxnSpPr>
          <p:spPr>
            <a:xfrm flipV="1">
              <a:off x="1814056" y="4966024"/>
              <a:ext cx="0" cy="164309"/>
            </a:xfrm>
            <a:prstGeom prst="line">
              <a:avLst/>
            </a:prstGeom>
            <a:ln w="19050"/>
          </p:spPr>
          <p:style>
            <a:lnRef idx="2">
              <a:schemeClr val="accent6"/>
            </a:lnRef>
            <a:fillRef idx="0">
              <a:schemeClr val="accent6"/>
            </a:fillRef>
            <a:effectRef idx="1">
              <a:schemeClr val="accent6"/>
            </a:effectRef>
            <a:fontRef idx="minor">
              <a:schemeClr val="tx1"/>
            </a:fontRef>
          </p:style>
        </p:cxnSp>
      </p:grpSp>
      <p:grpSp>
        <p:nvGrpSpPr>
          <p:cNvPr id="71" name="Group 70"/>
          <p:cNvGrpSpPr/>
          <p:nvPr userDrawn="1"/>
        </p:nvGrpSpPr>
        <p:grpSpPr>
          <a:xfrm>
            <a:off x="5854600" y="4966024"/>
            <a:ext cx="927641" cy="255681"/>
            <a:chOff x="886415" y="4966024"/>
            <a:chExt cx="927641" cy="255681"/>
          </a:xfrm>
        </p:grpSpPr>
        <p:cxnSp>
          <p:nvCxnSpPr>
            <p:cNvPr id="72" name="Straight Connector 71"/>
            <p:cNvCxnSpPr/>
            <p:nvPr/>
          </p:nvCxnSpPr>
          <p:spPr>
            <a:xfrm flipV="1">
              <a:off x="886415" y="4966025"/>
              <a:ext cx="0" cy="255680"/>
            </a:xfrm>
            <a:prstGeom prst="line">
              <a:avLst/>
            </a:prstGeom>
            <a:ln w="19050"/>
          </p:spPr>
          <p:style>
            <a:lnRef idx="2">
              <a:schemeClr val="accent6"/>
            </a:lnRef>
            <a:fillRef idx="0">
              <a:schemeClr val="accent6"/>
            </a:fillRef>
            <a:effectRef idx="1">
              <a:schemeClr val="accent6"/>
            </a:effectRef>
            <a:fontRef idx="minor">
              <a:schemeClr val="tx1"/>
            </a:fontRef>
          </p:style>
        </p:cxnSp>
        <p:cxnSp>
          <p:nvCxnSpPr>
            <p:cNvPr id="73" name="Straight Connector 72"/>
            <p:cNvCxnSpPr/>
            <p:nvPr/>
          </p:nvCxnSpPr>
          <p:spPr>
            <a:xfrm flipV="1">
              <a:off x="1189679" y="4966024"/>
              <a:ext cx="0" cy="164309"/>
            </a:xfrm>
            <a:prstGeom prst="line">
              <a:avLst/>
            </a:prstGeom>
            <a:ln w="19050"/>
          </p:spPr>
          <p:style>
            <a:lnRef idx="2">
              <a:schemeClr val="accent6"/>
            </a:lnRef>
            <a:fillRef idx="0">
              <a:schemeClr val="accent6"/>
            </a:fillRef>
            <a:effectRef idx="1">
              <a:schemeClr val="accent6"/>
            </a:effectRef>
            <a:fontRef idx="minor">
              <a:schemeClr val="tx1"/>
            </a:fontRef>
          </p:style>
        </p:cxnSp>
        <p:cxnSp>
          <p:nvCxnSpPr>
            <p:cNvPr id="74" name="Straight Connector 73"/>
            <p:cNvCxnSpPr/>
            <p:nvPr/>
          </p:nvCxnSpPr>
          <p:spPr>
            <a:xfrm flipV="1">
              <a:off x="1510792" y="4966024"/>
              <a:ext cx="0" cy="164309"/>
            </a:xfrm>
            <a:prstGeom prst="line">
              <a:avLst/>
            </a:prstGeom>
            <a:ln w="19050"/>
          </p:spPr>
          <p:style>
            <a:lnRef idx="2">
              <a:schemeClr val="accent6"/>
            </a:lnRef>
            <a:fillRef idx="0">
              <a:schemeClr val="accent6"/>
            </a:fillRef>
            <a:effectRef idx="1">
              <a:schemeClr val="accent6"/>
            </a:effectRef>
            <a:fontRef idx="minor">
              <a:schemeClr val="tx1"/>
            </a:fontRef>
          </p:style>
        </p:cxnSp>
        <p:cxnSp>
          <p:nvCxnSpPr>
            <p:cNvPr id="75" name="Straight Connector 74"/>
            <p:cNvCxnSpPr/>
            <p:nvPr/>
          </p:nvCxnSpPr>
          <p:spPr>
            <a:xfrm flipV="1">
              <a:off x="1814056" y="4966024"/>
              <a:ext cx="0" cy="164309"/>
            </a:xfrm>
            <a:prstGeom prst="line">
              <a:avLst/>
            </a:prstGeom>
            <a:ln w="19050"/>
          </p:spPr>
          <p:style>
            <a:lnRef idx="2">
              <a:schemeClr val="accent6"/>
            </a:lnRef>
            <a:fillRef idx="0">
              <a:schemeClr val="accent6"/>
            </a:fillRef>
            <a:effectRef idx="1">
              <a:schemeClr val="accent6"/>
            </a:effectRef>
            <a:fontRef idx="minor">
              <a:schemeClr val="tx1"/>
            </a:fontRef>
          </p:style>
        </p:cxnSp>
      </p:grpSp>
      <p:cxnSp>
        <p:nvCxnSpPr>
          <p:cNvPr id="76" name="Straight Connector 75"/>
          <p:cNvCxnSpPr/>
          <p:nvPr userDrawn="1"/>
        </p:nvCxnSpPr>
        <p:spPr>
          <a:xfrm flipV="1">
            <a:off x="7085505" y="4966025"/>
            <a:ext cx="0" cy="255680"/>
          </a:xfrm>
          <a:prstGeom prst="line">
            <a:avLst/>
          </a:prstGeom>
          <a:ln w="19050">
            <a:solidFill>
              <a:srgbClr val="0070C0"/>
            </a:solidFill>
          </a:ln>
        </p:spPr>
        <p:style>
          <a:lnRef idx="2">
            <a:schemeClr val="accent6"/>
          </a:lnRef>
          <a:fillRef idx="0">
            <a:schemeClr val="accent6"/>
          </a:fillRef>
          <a:effectRef idx="1">
            <a:schemeClr val="accent6"/>
          </a:effectRef>
          <a:fontRef idx="minor">
            <a:schemeClr val="tx1"/>
          </a:fontRef>
        </p:style>
      </p:cxnSp>
      <p:grpSp>
        <p:nvGrpSpPr>
          <p:cNvPr id="77" name="Group 76"/>
          <p:cNvGrpSpPr/>
          <p:nvPr userDrawn="1"/>
        </p:nvGrpSpPr>
        <p:grpSpPr>
          <a:xfrm>
            <a:off x="8940787" y="4966024"/>
            <a:ext cx="927641" cy="164309"/>
            <a:chOff x="8940787" y="4966024"/>
            <a:chExt cx="927641" cy="164309"/>
          </a:xfrm>
        </p:grpSpPr>
        <p:cxnSp>
          <p:nvCxnSpPr>
            <p:cNvPr id="78" name="Straight Connector 77"/>
            <p:cNvCxnSpPr/>
            <p:nvPr/>
          </p:nvCxnSpPr>
          <p:spPr>
            <a:xfrm flipV="1">
              <a:off x="8940787" y="4966024"/>
              <a:ext cx="0" cy="164309"/>
            </a:xfrm>
            <a:prstGeom prst="line">
              <a:avLst/>
            </a:prstGeom>
            <a:ln w="19050"/>
          </p:spPr>
          <p:style>
            <a:lnRef idx="2">
              <a:schemeClr val="accent6"/>
            </a:lnRef>
            <a:fillRef idx="0">
              <a:schemeClr val="accent6"/>
            </a:fillRef>
            <a:effectRef idx="1">
              <a:schemeClr val="accent6"/>
            </a:effectRef>
            <a:fontRef idx="minor">
              <a:schemeClr val="tx1"/>
            </a:fontRef>
          </p:style>
        </p:cxnSp>
        <p:grpSp>
          <p:nvGrpSpPr>
            <p:cNvPr id="79" name="Group 78"/>
            <p:cNvGrpSpPr/>
            <p:nvPr/>
          </p:nvGrpSpPr>
          <p:grpSpPr>
            <a:xfrm>
              <a:off x="9244051" y="4966024"/>
              <a:ext cx="624377" cy="164309"/>
              <a:chOff x="7388769" y="4966024"/>
              <a:chExt cx="624377" cy="164309"/>
            </a:xfrm>
          </p:grpSpPr>
          <p:cxnSp>
            <p:nvCxnSpPr>
              <p:cNvPr id="80" name="Straight Connector 79"/>
              <p:cNvCxnSpPr/>
              <p:nvPr/>
            </p:nvCxnSpPr>
            <p:spPr>
              <a:xfrm flipV="1">
                <a:off x="7388769" y="4966024"/>
                <a:ext cx="0" cy="164309"/>
              </a:xfrm>
              <a:prstGeom prst="line">
                <a:avLst/>
              </a:prstGeom>
              <a:ln w="19050"/>
            </p:spPr>
            <p:style>
              <a:lnRef idx="2">
                <a:schemeClr val="accent6"/>
              </a:lnRef>
              <a:fillRef idx="0">
                <a:schemeClr val="accent6"/>
              </a:fillRef>
              <a:effectRef idx="1">
                <a:schemeClr val="accent6"/>
              </a:effectRef>
              <a:fontRef idx="minor">
                <a:schemeClr val="tx1"/>
              </a:fontRef>
            </p:style>
          </p:cxnSp>
          <p:cxnSp>
            <p:nvCxnSpPr>
              <p:cNvPr id="81" name="Straight Connector 80"/>
              <p:cNvCxnSpPr/>
              <p:nvPr/>
            </p:nvCxnSpPr>
            <p:spPr>
              <a:xfrm flipV="1">
                <a:off x="7709882" y="4966024"/>
                <a:ext cx="0" cy="164309"/>
              </a:xfrm>
              <a:prstGeom prst="line">
                <a:avLst/>
              </a:prstGeom>
              <a:ln w="19050"/>
            </p:spPr>
            <p:style>
              <a:lnRef idx="2">
                <a:schemeClr val="accent6"/>
              </a:lnRef>
              <a:fillRef idx="0">
                <a:schemeClr val="accent6"/>
              </a:fillRef>
              <a:effectRef idx="1">
                <a:schemeClr val="accent6"/>
              </a:effectRef>
              <a:fontRef idx="minor">
                <a:schemeClr val="tx1"/>
              </a:fontRef>
            </p:style>
          </p:cxnSp>
          <p:cxnSp>
            <p:nvCxnSpPr>
              <p:cNvPr id="82" name="Straight Connector 81"/>
              <p:cNvCxnSpPr/>
              <p:nvPr/>
            </p:nvCxnSpPr>
            <p:spPr>
              <a:xfrm flipV="1">
                <a:off x="8013146" y="4966024"/>
                <a:ext cx="0" cy="164309"/>
              </a:xfrm>
              <a:prstGeom prst="line">
                <a:avLst/>
              </a:prstGeom>
              <a:ln w="19050"/>
            </p:spPr>
            <p:style>
              <a:lnRef idx="2">
                <a:schemeClr val="accent6"/>
              </a:lnRef>
              <a:fillRef idx="0">
                <a:schemeClr val="accent6"/>
              </a:fillRef>
              <a:effectRef idx="1">
                <a:schemeClr val="accent6"/>
              </a:effectRef>
              <a:fontRef idx="minor">
                <a:schemeClr val="tx1"/>
              </a:fontRef>
            </p:style>
          </p:cxnSp>
        </p:grpSp>
      </p:grpSp>
      <p:cxnSp>
        <p:nvCxnSpPr>
          <p:cNvPr id="83" name="Straight Arrow Connector 82"/>
          <p:cNvCxnSpPr/>
          <p:nvPr userDrawn="1"/>
        </p:nvCxnSpPr>
        <p:spPr>
          <a:xfrm flipV="1">
            <a:off x="793477" y="4901151"/>
            <a:ext cx="9874523" cy="19503"/>
          </a:xfrm>
          <a:prstGeom prst="straightConnector1">
            <a:avLst/>
          </a:prstGeom>
          <a:ln w="28575">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userDrawn="1"/>
        </p:nvCxnSpPr>
        <p:spPr>
          <a:xfrm>
            <a:off x="5922630" y="2301016"/>
            <a:ext cx="1" cy="2525384"/>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userDrawn="1"/>
        </p:nvCxnSpPr>
        <p:spPr>
          <a:xfrm>
            <a:off x="8195263" y="3855964"/>
            <a:ext cx="1491048"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88" name="Text Placeholder 13"/>
          <p:cNvSpPr>
            <a:spLocks noGrp="1"/>
          </p:cNvSpPr>
          <p:nvPr>
            <p:ph type="body" sz="quarter" idx="13" hasCustomPrompt="1"/>
          </p:nvPr>
        </p:nvSpPr>
        <p:spPr>
          <a:xfrm>
            <a:off x="792162" y="546100"/>
            <a:ext cx="5547677" cy="318325"/>
          </a:xfrm>
          <a:prstGeom prst="rect">
            <a:avLst/>
          </a:prstGeom>
        </p:spPr>
        <p:txBody>
          <a:bodyPr/>
          <a:lstStyle>
            <a:lvl1pPr marL="0" indent="0">
              <a:buNone/>
              <a:defRPr sz="2000">
                <a:solidFill>
                  <a:srgbClr val="92D050"/>
                </a:solidFill>
                <a:latin typeface="+mj-lt"/>
              </a:defRPr>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GRAF 1 - </a:t>
            </a:r>
            <a:r>
              <a:rPr lang="sl-SI" sz="2000" dirty="0">
                <a:solidFill>
                  <a:schemeClr val="tx1">
                    <a:lumMod val="50000"/>
                    <a:lumOff val="50000"/>
                  </a:schemeClr>
                </a:solidFill>
                <a:latin typeface="+mj-lt"/>
              </a:rPr>
              <a:t>(pripravljate ga na Master</a:t>
            </a:r>
            <a:r>
              <a:rPr lang="sl-SI" sz="2000" baseline="0" dirty="0">
                <a:solidFill>
                  <a:schemeClr val="tx1">
                    <a:lumMod val="50000"/>
                    <a:lumOff val="50000"/>
                  </a:schemeClr>
                </a:solidFill>
                <a:latin typeface="+mj-lt"/>
              </a:rPr>
              <a:t> slide-u</a:t>
            </a:r>
            <a:endParaRPr lang="en-US" dirty="0"/>
          </a:p>
        </p:txBody>
      </p:sp>
    </p:spTree>
    <p:extLst>
      <p:ext uri="{BB962C8B-B14F-4D97-AF65-F5344CB8AC3E}">
        <p14:creationId xmlns:p14="http://schemas.microsoft.com/office/powerpoint/2010/main" val="3241019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Custom Layout">
    <p:bg>
      <p:bgPr>
        <a:solidFill>
          <a:schemeClr val="bg1">
            <a:lumMod val="95000"/>
          </a:schemeClr>
        </a:solid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4" hasCustomPrompt="1"/>
          </p:nvPr>
        </p:nvSpPr>
        <p:spPr>
          <a:xfrm>
            <a:off x="3215323" y="2758758"/>
            <a:ext cx="6020118" cy="1004887"/>
          </a:xfrm>
          <a:prstGeom prst="rect">
            <a:avLst/>
          </a:prstGeom>
        </p:spPr>
        <p:txBody>
          <a:bodyPr anchor="ctr"/>
          <a:lstStyle>
            <a:lvl1pPr marL="0" indent="0" algn="ctr">
              <a:lnSpc>
                <a:spcPct val="100000"/>
              </a:lnSpc>
              <a:buNone/>
              <a:defRPr sz="4000">
                <a:solidFill>
                  <a:schemeClr val="bg1">
                    <a:lumMod val="50000"/>
                  </a:schemeClr>
                </a:solidFill>
              </a:defRPr>
            </a:lvl1pPr>
          </a:lstStyle>
          <a:p>
            <a:pPr lvl="0"/>
            <a:r>
              <a:rPr lang="en-US" dirty="0"/>
              <a:t>Lorem ipsum dolor sit </a:t>
            </a:r>
            <a:r>
              <a:rPr lang="en-US" dirty="0" err="1"/>
              <a:t>amet</a:t>
            </a: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31403" y="6069326"/>
            <a:ext cx="1313954" cy="503478"/>
          </a:xfrm>
          <a:prstGeom prst="rect">
            <a:avLst/>
          </a:prstGeom>
        </p:spPr>
      </p:pic>
    </p:spTree>
    <p:extLst>
      <p:ext uri="{BB962C8B-B14F-4D97-AF65-F5344CB8AC3E}">
        <p14:creationId xmlns:p14="http://schemas.microsoft.com/office/powerpoint/2010/main" val="21324691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alphaModFix amt="11000"/>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23189200"/>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0" r:id="rId3"/>
    <p:sldLayoutId id="2147483649" r:id="rId4"/>
    <p:sldLayoutId id="2147483660" r:id="rId5"/>
    <p:sldLayoutId id="2147483661" r:id="rId6"/>
    <p:sldLayoutId id="2147483654" r:id="rId7"/>
    <p:sldLayoutId id="2147483655" r:id="rId8"/>
  </p:sldLayoutIdLst>
  <p:hf hdr="0" dt="0"/>
  <p:txStyles>
    <p:titleStyle>
      <a:lvl1pPr algn="l" defTabSz="914400" rtl="0" eaLnBrk="1" latinLnBrk="0" hangingPunct="1">
        <a:lnSpc>
          <a:spcPct val="90000"/>
        </a:lnSpc>
        <a:spcBef>
          <a:spcPct val="0"/>
        </a:spcBef>
        <a:buNone/>
        <a:defRPr sz="2000" kern="1200" baseline="0">
          <a:solidFill>
            <a:schemeClr val="tx1"/>
          </a:solidFill>
          <a:latin typeface="Calibri light" charset="0"/>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www.srips-rs.si/"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2889250" y="371475"/>
            <a:ext cx="8445500" cy="5069658"/>
          </a:xfrm>
        </p:spPr>
        <p:txBody>
          <a:bodyPr/>
          <a:lstStyle/>
          <a:p>
            <a:pPr algn="ctr"/>
            <a:endParaRPr lang="sl-SI" sz="4800" dirty="0"/>
          </a:p>
          <a:p>
            <a:pPr algn="ctr"/>
            <a:r>
              <a:rPr lang="sl-SI" sz="2000" dirty="0"/>
              <a:t>Javni štipendijski, razvojni, invalidski in preživninski sklad Republike Slovenije</a:t>
            </a:r>
          </a:p>
          <a:p>
            <a:pPr algn="ctr"/>
            <a:endParaRPr lang="sl-SI" sz="1000" dirty="0"/>
          </a:p>
          <a:p>
            <a:pPr algn="ctr"/>
            <a:endParaRPr lang="sl-SI" sz="1000" dirty="0"/>
          </a:p>
          <a:p>
            <a:pPr algn="ctr"/>
            <a:r>
              <a:rPr lang="sl-SI" sz="7200" dirty="0"/>
              <a:t>ŠTIPENDIJE</a:t>
            </a:r>
          </a:p>
          <a:p>
            <a:endParaRPr lang="sl-SI" sz="800" dirty="0"/>
          </a:p>
          <a:p>
            <a:endParaRPr lang="sl-SI" sz="800" dirty="0"/>
          </a:p>
          <a:p>
            <a:endParaRPr lang="sl-SI" sz="800" dirty="0"/>
          </a:p>
          <a:p>
            <a:pPr algn="ctr"/>
            <a:r>
              <a:rPr lang="sl-SI" altLang="sl-SI" sz="2000" dirty="0"/>
              <a:t>Irena Kuntarič Hribar</a:t>
            </a:r>
          </a:p>
          <a:p>
            <a:pPr algn="ctr"/>
            <a:r>
              <a:rPr lang="sl-SI" altLang="sl-SI" sz="2000" dirty="0"/>
              <a:t>direktorica</a:t>
            </a:r>
          </a:p>
          <a:p>
            <a:pPr algn="ctr"/>
            <a:endParaRPr lang="sl-SI" altLang="sl-SI" sz="2000" dirty="0"/>
          </a:p>
          <a:p>
            <a:pPr algn="ctr"/>
            <a:r>
              <a:rPr lang="sl-SI" altLang="sl-SI" sz="2000" dirty="0"/>
              <a:t>Ljubljana, februar 2021</a:t>
            </a:r>
          </a:p>
          <a:p>
            <a:pPr algn="ctr"/>
            <a:endParaRPr lang="en-US" sz="4800" dirty="0"/>
          </a:p>
        </p:txBody>
      </p:sp>
    </p:spTree>
    <p:extLst>
      <p:ext uri="{BB962C8B-B14F-4D97-AF65-F5344CB8AC3E}">
        <p14:creationId xmlns:p14="http://schemas.microsoft.com/office/powerpoint/2010/main" val="18018909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grada besedila 2"/>
          <p:cNvSpPr>
            <a:spLocks noGrp="1"/>
          </p:cNvSpPr>
          <p:nvPr>
            <p:ph type="body" sz="quarter" idx="13"/>
          </p:nvPr>
        </p:nvSpPr>
        <p:spPr>
          <a:xfrm>
            <a:off x="792162" y="335902"/>
            <a:ext cx="4750221" cy="529286"/>
          </a:xfrm>
        </p:spPr>
        <p:txBody>
          <a:bodyPr/>
          <a:lstStyle/>
          <a:p>
            <a:r>
              <a:rPr lang="sl-SI" sz="3600" b="1" dirty="0"/>
              <a:t>DEJAVNOSTI SKLADA</a:t>
            </a:r>
          </a:p>
        </p:txBody>
      </p:sp>
      <p:sp>
        <p:nvSpPr>
          <p:cNvPr id="5" name="Ograda besedila 4"/>
          <p:cNvSpPr>
            <a:spLocks noGrp="1"/>
          </p:cNvSpPr>
          <p:nvPr>
            <p:ph type="body" sz="quarter" idx="17"/>
          </p:nvPr>
        </p:nvSpPr>
        <p:spPr>
          <a:xfrm>
            <a:off x="867747" y="2097035"/>
            <a:ext cx="9870769" cy="4425063"/>
          </a:xfrm>
        </p:spPr>
        <p:txBody>
          <a:bodyPr/>
          <a:lstStyle/>
          <a:p>
            <a:pPr>
              <a:buClr>
                <a:schemeClr val="accent6">
                  <a:lumMod val="60000"/>
                  <a:lumOff val="40000"/>
                </a:schemeClr>
              </a:buClr>
              <a:buFont typeface="Wingdings" pitchFamily="2" charset="2"/>
              <a:buChar char="Ø"/>
            </a:pPr>
            <a:r>
              <a:rPr lang="sl-SI" sz="2400" dirty="0"/>
              <a:t> ŠTIPENDIRANJE</a:t>
            </a:r>
          </a:p>
          <a:p>
            <a:pPr>
              <a:buClr>
                <a:schemeClr val="accent6">
                  <a:lumMod val="60000"/>
                  <a:lumOff val="40000"/>
                </a:schemeClr>
              </a:buClr>
              <a:buFont typeface="Wingdings" pitchFamily="2" charset="2"/>
              <a:buChar char="Ø"/>
            </a:pPr>
            <a:r>
              <a:rPr lang="sl-SI" sz="2400" dirty="0"/>
              <a:t> VLAGANJE V RAZVOJ KADROV</a:t>
            </a:r>
          </a:p>
          <a:p>
            <a:pPr>
              <a:buClr>
                <a:schemeClr val="accent6">
                  <a:lumMod val="60000"/>
                  <a:lumOff val="40000"/>
                </a:schemeClr>
              </a:buClr>
              <a:buFont typeface="Wingdings" pitchFamily="2" charset="2"/>
              <a:buChar char="Ø"/>
            </a:pPr>
            <a:r>
              <a:rPr lang="sl-SI" sz="2400" dirty="0"/>
              <a:t> SPODBUJANJE ZAPOSLOVANJA INVALIDOV</a:t>
            </a:r>
          </a:p>
          <a:p>
            <a:pPr>
              <a:buClr>
                <a:schemeClr val="accent6">
                  <a:lumMod val="60000"/>
                  <a:lumOff val="40000"/>
                </a:schemeClr>
              </a:buClr>
              <a:buFont typeface="Wingdings" pitchFamily="2" charset="2"/>
              <a:buChar char="Ø"/>
            </a:pPr>
            <a:r>
              <a:rPr lang="sl-SI" sz="2400" dirty="0"/>
              <a:t> ZAGOTAVLJANJE PRAVIC DELAVCEM OB INSOLVENTNOSTI DELODAJALCA</a:t>
            </a:r>
          </a:p>
          <a:p>
            <a:pPr>
              <a:buClr>
                <a:schemeClr val="accent6">
                  <a:lumMod val="60000"/>
                  <a:lumOff val="40000"/>
                </a:schemeClr>
              </a:buClr>
              <a:buFont typeface="Wingdings" pitchFamily="2" charset="2"/>
              <a:buChar char="Ø"/>
            </a:pPr>
            <a:r>
              <a:rPr lang="sl-SI" sz="2400" dirty="0"/>
              <a:t> ZAGOTAVLJANJE PRAVICE OTROK DO NADOMESTILA PREŽIVNINE</a:t>
            </a:r>
          </a:p>
          <a:p>
            <a:pPr>
              <a:buClr>
                <a:schemeClr val="accent6">
                  <a:lumMod val="60000"/>
                  <a:lumOff val="40000"/>
                </a:schemeClr>
              </a:buClr>
              <a:buFont typeface="Wingdings" pitchFamily="2" charset="2"/>
              <a:buChar char="Ø"/>
            </a:pPr>
            <a:r>
              <a:rPr lang="sl-SI" sz="2400" dirty="0"/>
              <a:t> MEDNARODNA IZTERJAVA PREŽIVNIN</a:t>
            </a:r>
          </a:p>
        </p:txBody>
      </p:sp>
      <p:pic>
        <p:nvPicPr>
          <p:cNvPr id="4" name="Slika 3">
            <a:extLst>
              <a:ext uri="{FF2B5EF4-FFF2-40B4-BE49-F238E27FC236}">
                <a16:creationId xmlns:a16="http://schemas.microsoft.com/office/drawing/2014/main" xmlns="" id="{193705F2-B111-42D1-8A45-A21D8FB3ED2E}"/>
              </a:ext>
            </a:extLst>
          </p:cNvPr>
          <p:cNvPicPr>
            <a:picLocks noChangeAspect="1"/>
          </p:cNvPicPr>
          <p:nvPr/>
        </p:nvPicPr>
        <p:blipFill>
          <a:blip r:embed="rId2"/>
          <a:stretch>
            <a:fillRect/>
          </a:stretch>
        </p:blipFill>
        <p:spPr>
          <a:xfrm>
            <a:off x="5287339" y="865188"/>
            <a:ext cx="6271120" cy="212924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quarter" idx="12"/>
          </p:nvPr>
        </p:nvSpPr>
        <p:spPr>
          <a:xfrm>
            <a:off x="792480" y="1017037"/>
            <a:ext cx="10388550" cy="5299787"/>
          </a:xfrm>
        </p:spPr>
        <p:txBody>
          <a:bodyPr/>
          <a:lstStyle/>
          <a:p>
            <a:pPr marL="0" indent="0" algn="ctr">
              <a:buClr>
                <a:schemeClr val="accent6">
                  <a:lumMod val="60000"/>
                  <a:lumOff val="40000"/>
                </a:schemeClr>
              </a:buClr>
              <a:buNone/>
              <a:defRPr/>
            </a:pPr>
            <a:r>
              <a:rPr lang="sl-SI" sz="2400" dirty="0"/>
              <a:t>Spodbuda za doseganje </a:t>
            </a:r>
            <a:r>
              <a:rPr lang="sl-SI" sz="2400" b="1" dirty="0"/>
              <a:t>izjemnih dosežkov</a:t>
            </a:r>
            <a:r>
              <a:rPr lang="sl-SI" sz="2400" dirty="0"/>
              <a:t>.</a:t>
            </a:r>
          </a:p>
          <a:p>
            <a:pPr marL="0" indent="0" algn="ctr">
              <a:buClr>
                <a:schemeClr val="accent6">
                  <a:lumMod val="60000"/>
                  <a:lumOff val="40000"/>
                </a:schemeClr>
              </a:buClr>
              <a:buNone/>
              <a:defRPr/>
            </a:pPr>
            <a:endParaRPr lang="sl-SI" sz="2400" dirty="0"/>
          </a:p>
          <a:p>
            <a:pPr marL="0" indent="0">
              <a:buClr>
                <a:schemeClr val="accent6">
                  <a:lumMod val="60000"/>
                  <a:lumOff val="40000"/>
                </a:schemeClr>
              </a:buClr>
              <a:buNone/>
              <a:defRPr/>
            </a:pPr>
            <a:r>
              <a:rPr lang="sl-SI" sz="2400" u="sng" dirty="0"/>
              <a:t>Splošni pogoji za pridobitev:</a:t>
            </a:r>
          </a:p>
          <a:p>
            <a:pPr algn="just">
              <a:buClr>
                <a:schemeClr val="accent6">
                  <a:lumMod val="60000"/>
                  <a:lumOff val="40000"/>
                </a:schemeClr>
              </a:buClr>
              <a:buFont typeface="Wingdings" pitchFamily="2" charset="2"/>
              <a:buChar char="Ø"/>
              <a:defRPr/>
            </a:pPr>
            <a:r>
              <a:rPr lang="sl-SI" sz="2400" dirty="0"/>
              <a:t>državljanstvo</a:t>
            </a:r>
          </a:p>
          <a:p>
            <a:pPr algn="just">
              <a:buClr>
                <a:schemeClr val="accent6">
                  <a:lumMod val="60000"/>
                  <a:lumOff val="40000"/>
                </a:schemeClr>
              </a:buClr>
              <a:buFont typeface="Wingdings" pitchFamily="2" charset="2"/>
              <a:buChar char="Ø"/>
              <a:defRPr/>
            </a:pPr>
            <a:r>
              <a:rPr lang="sl-SI" sz="2400" dirty="0"/>
              <a:t>starost</a:t>
            </a:r>
          </a:p>
          <a:p>
            <a:pPr algn="just">
              <a:buClr>
                <a:schemeClr val="accent6">
                  <a:lumMod val="60000"/>
                  <a:lumOff val="40000"/>
                </a:schemeClr>
              </a:buClr>
              <a:buFont typeface="Wingdings" pitchFamily="2" charset="2"/>
              <a:buChar char="Ø"/>
              <a:defRPr/>
            </a:pPr>
            <a:r>
              <a:rPr lang="sl-SI" sz="2400" dirty="0"/>
              <a:t>status dijaka ali študenta ali udeleženca izobraževanja odraslih</a:t>
            </a:r>
          </a:p>
          <a:p>
            <a:pPr algn="just">
              <a:buClr>
                <a:schemeClr val="accent6">
                  <a:lumMod val="60000"/>
                  <a:lumOff val="40000"/>
                </a:schemeClr>
              </a:buClr>
              <a:buFont typeface="Wingdings" pitchFamily="2" charset="2"/>
              <a:buChar char="Ø"/>
              <a:defRPr/>
            </a:pPr>
            <a:r>
              <a:rPr lang="sl-SI" sz="2400" dirty="0"/>
              <a:t>ustrezna izobraževalna ustanova in izobraževalni program v Sloveniji ali tujini</a:t>
            </a:r>
          </a:p>
          <a:p>
            <a:pPr algn="just">
              <a:buClr>
                <a:schemeClr val="accent6">
                  <a:lumMod val="60000"/>
                  <a:lumOff val="40000"/>
                </a:schemeClr>
              </a:buClr>
              <a:buFont typeface="Wingdings" pitchFamily="2" charset="2"/>
              <a:buChar char="Ø"/>
              <a:defRPr/>
            </a:pPr>
            <a:r>
              <a:rPr lang="sl-SI" sz="2400" dirty="0"/>
              <a:t>status glede opravljanja dela oziroma brezposelnosti</a:t>
            </a:r>
          </a:p>
          <a:p>
            <a:pPr algn="just">
              <a:buClr>
                <a:schemeClr val="accent6">
                  <a:lumMod val="60000"/>
                  <a:lumOff val="40000"/>
                </a:schemeClr>
              </a:buClr>
              <a:buFont typeface="Wingdings" pitchFamily="2" charset="2"/>
              <a:buChar char="Ø"/>
              <a:defRPr/>
            </a:pPr>
            <a:r>
              <a:rPr lang="sl-SI" sz="2400" dirty="0"/>
              <a:t>neupravičenost do štipendij, ki niso združljive s Zoisovo štipendijo</a:t>
            </a:r>
          </a:p>
          <a:p>
            <a:pPr algn="just">
              <a:buClr>
                <a:schemeClr val="accent6">
                  <a:lumMod val="60000"/>
                  <a:lumOff val="40000"/>
                </a:schemeClr>
              </a:buClr>
              <a:buFont typeface="Wingdings" pitchFamily="2" charset="2"/>
              <a:buChar char="Ø"/>
              <a:defRPr/>
            </a:pPr>
            <a:endParaRPr lang="sl-SI" sz="2800" dirty="0"/>
          </a:p>
          <a:p>
            <a:pPr marL="0" indent="0" algn="just">
              <a:buClr>
                <a:schemeClr val="accent6">
                  <a:lumMod val="60000"/>
                  <a:lumOff val="40000"/>
                </a:schemeClr>
              </a:buClr>
              <a:buNone/>
              <a:defRPr/>
            </a:pPr>
            <a:endParaRPr lang="sl-SI" sz="2800" dirty="0"/>
          </a:p>
          <a:p>
            <a:pPr algn="just">
              <a:buClr>
                <a:schemeClr val="accent6">
                  <a:lumMod val="60000"/>
                  <a:lumOff val="40000"/>
                </a:schemeClr>
              </a:buClr>
              <a:buFont typeface="Wingdings" pitchFamily="2" charset="2"/>
              <a:buChar char="Ø"/>
              <a:defRPr/>
            </a:pPr>
            <a:endParaRPr lang="sl-SI" sz="2800" dirty="0"/>
          </a:p>
          <a:p>
            <a:pPr algn="just">
              <a:buNone/>
              <a:defRPr/>
            </a:pPr>
            <a:endParaRPr lang="sl-SI" altLang="sl-SI" sz="1800" dirty="0"/>
          </a:p>
          <a:p>
            <a:pPr marL="0" indent="0" algn="just">
              <a:spcAft>
                <a:spcPts val="300"/>
              </a:spcAft>
              <a:buNone/>
            </a:pPr>
            <a:endParaRPr lang="en-US" dirty="0"/>
          </a:p>
        </p:txBody>
      </p:sp>
      <p:sp>
        <p:nvSpPr>
          <p:cNvPr id="9" name="Text Placeholder 8"/>
          <p:cNvSpPr>
            <a:spLocks noGrp="1"/>
          </p:cNvSpPr>
          <p:nvPr>
            <p:ph type="body" sz="quarter" idx="13"/>
          </p:nvPr>
        </p:nvSpPr>
        <p:spPr>
          <a:xfrm>
            <a:off x="792162" y="334978"/>
            <a:ext cx="8460479" cy="530210"/>
          </a:xfrm>
        </p:spPr>
        <p:txBody>
          <a:bodyPr/>
          <a:lstStyle/>
          <a:p>
            <a:r>
              <a:rPr lang="sl-SI" altLang="sl-SI" sz="3600" b="1" dirty="0"/>
              <a:t>ZOISOVE ŠTIPENDIJE</a:t>
            </a:r>
          </a:p>
        </p:txBody>
      </p:sp>
    </p:spTree>
    <p:extLst>
      <p:ext uri="{BB962C8B-B14F-4D97-AF65-F5344CB8AC3E}">
        <p14:creationId xmlns:p14="http://schemas.microsoft.com/office/powerpoint/2010/main" val="9277536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quarter" idx="12"/>
          </p:nvPr>
        </p:nvSpPr>
        <p:spPr>
          <a:xfrm>
            <a:off x="792480" y="1017037"/>
            <a:ext cx="10388550" cy="5299787"/>
          </a:xfrm>
        </p:spPr>
        <p:txBody>
          <a:bodyPr/>
          <a:lstStyle/>
          <a:p>
            <a:pPr marL="0" indent="0">
              <a:buClr>
                <a:schemeClr val="accent6">
                  <a:lumMod val="60000"/>
                  <a:lumOff val="40000"/>
                </a:schemeClr>
              </a:buClr>
              <a:buNone/>
              <a:defRPr/>
            </a:pPr>
            <a:endParaRPr lang="sl-SI" sz="2400" u="sng" dirty="0"/>
          </a:p>
          <a:p>
            <a:pPr marL="0" indent="0">
              <a:buClr>
                <a:schemeClr val="accent6">
                  <a:lumMod val="60000"/>
                  <a:lumOff val="40000"/>
                </a:schemeClr>
              </a:buClr>
              <a:buNone/>
              <a:defRPr/>
            </a:pPr>
            <a:r>
              <a:rPr lang="sl-SI" sz="2400" u="sng" dirty="0"/>
              <a:t>Posebni pogoji za pridobitev:</a:t>
            </a:r>
          </a:p>
          <a:p>
            <a:pPr algn="just">
              <a:buClr>
                <a:schemeClr val="accent6">
                  <a:lumMod val="60000"/>
                  <a:lumOff val="40000"/>
                </a:schemeClr>
              </a:buClr>
              <a:buFont typeface="Wingdings" pitchFamily="2" charset="2"/>
              <a:buChar char="Ø"/>
              <a:defRPr/>
            </a:pPr>
            <a:r>
              <a:rPr lang="sl-SI" sz="2400" dirty="0"/>
              <a:t>izjemen dosežek iz znanja, raziskovanja, razvoja ali umetnosti IN </a:t>
            </a:r>
          </a:p>
          <a:p>
            <a:pPr algn="just">
              <a:buClr>
                <a:schemeClr val="accent6">
                  <a:lumMod val="60000"/>
                  <a:lumOff val="40000"/>
                </a:schemeClr>
              </a:buClr>
              <a:buFont typeface="Wingdings" pitchFamily="2" charset="2"/>
              <a:buChar char="Ø"/>
              <a:defRPr/>
            </a:pPr>
            <a:r>
              <a:rPr lang="sl-SI" sz="2400" dirty="0"/>
              <a:t>ustrezna povprečna ocena </a:t>
            </a:r>
          </a:p>
          <a:p>
            <a:pPr marL="0" indent="0" algn="just">
              <a:buClr>
                <a:schemeClr val="accent6">
                  <a:lumMod val="60000"/>
                  <a:lumOff val="40000"/>
                </a:schemeClr>
              </a:buClr>
              <a:buNone/>
              <a:defRPr/>
            </a:pPr>
            <a:endParaRPr lang="sl-SI" sz="2400" dirty="0"/>
          </a:p>
          <a:p>
            <a:pPr marL="0" indent="0" algn="just">
              <a:buClr>
                <a:schemeClr val="accent6">
                  <a:lumMod val="60000"/>
                  <a:lumOff val="40000"/>
                </a:schemeClr>
              </a:buClr>
              <a:buNone/>
              <a:defRPr/>
            </a:pPr>
            <a:r>
              <a:rPr lang="sl-SI" sz="2400" dirty="0">
                <a:effectLst/>
                <a:latin typeface="Calibri" panose="020F0502020204030204" pitchFamily="34" charset="0"/>
                <a:ea typeface="Times New Roman" panose="02020603050405020304" pitchFamily="18" charset="0"/>
              </a:rPr>
              <a:t>Sprememba z interventnim zakonom zaradi Covid-19:</a:t>
            </a:r>
          </a:p>
          <a:p>
            <a:pPr algn="just">
              <a:buClr>
                <a:schemeClr val="accent6">
                  <a:lumMod val="60000"/>
                  <a:lumOff val="40000"/>
                </a:schemeClr>
              </a:buClr>
              <a:buFont typeface="Wingdings" panose="05000000000000000000" pitchFamily="2" charset="2"/>
              <a:buChar char="Ø"/>
              <a:defRPr/>
            </a:pPr>
            <a:r>
              <a:rPr lang="sl-SI" sz="2400" dirty="0">
                <a:effectLst/>
                <a:latin typeface="Calibri" panose="020F0502020204030204" pitchFamily="34" charset="0"/>
                <a:ea typeface="Times New Roman" panose="02020603050405020304" pitchFamily="18" charset="0"/>
              </a:rPr>
              <a:t>pogoji za dodelitev Zoisove štipendije so še vedno enaki (šolski uspeh, izjemni dosežki …), </a:t>
            </a:r>
            <a:r>
              <a:rPr lang="sl-SI" sz="2400" b="1" dirty="0">
                <a:effectLst/>
                <a:latin typeface="Calibri" panose="020F0502020204030204" pitchFamily="34" charset="0"/>
                <a:ea typeface="Times New Roman" panose="02020603050405020304" pitchFamily="18" charset="0"/>
              </a:rPr>
              <a:t>spremenilo se je le časovno obdobje upoštevanja tekmovanj</a:t>
            </a:r>
            <a:r>
              <a:rPr lang="sl-SI" sz="2400" dirty="0">
                <a:effectLst/>
                <a:latin typeface="Calibri" panose="020F0502020204030204" pitchFamily="34" charset="0"/>
                <a:ea typeface="Times New Roman" panose="02020603050405020304" pitchFamily="18" charset="0"/>
              </a:rPr>
              <a:t>. Tekmovanja, ki so bila organizirana v letu 2019/2020, se torej niso upoštevala kot ustrezni dosežki, so se pa upoštevala tekmovanja iz preteklih let.</a:t>
            </a:r>
            <a:endParaRPr lang="sl-SI" sz="2400" dirty="0"/>
          </a:p>
          <a:p>
            <a:pPr marL="0" indent="0" algn="just">
              <a:buClr>
                <a:schemeClr val="accent6">
                  <a:lumMod val="60000"/>
                  <a:lumOff val="40000"/>
                </a:schemeClr>
              </a:buClr>
              <a:buNone/>
              <a:defRPr/>
            </a:pPr>
            <a:endParaRPr lang="sl-SI" sz="2400" dirty="0"/>
          </a:p>
          <a:p>
            <a:pPr algn="just">
              <a:buClr>
                <a:schemeClr val="accent6">
                  <a:lumMod val="60000"/>
                  <a:lumOff val="40000"/>
                </a:schemeClr>
              </a:buClr>
              <a:buFont typeface="Wingdings" pitchFamily="2" charset="2"/>
              <a:buChar char="Ø"/>
              <a:defRPr/>
            </a:pPr>
            <a:endParaRPr lang="sl-SI" sz="2800" dirty="0"/>
          </a:p>
          <a:p>
            <a:pPr algn="just">
              <a:buNone/>
              <a:defRPr/>
            </a:pPr>
            <a:endParaRPr lang="sl-SI" altLang="sl-SI" sz="1800" dirty="0"/>
          </a:p>
          <a:p>
            <a:pPr marL="0" indent="0" algn="just">
              <a:spcAft>
                <a:spcPts val="300"/>
              </a:spcAft>
              <a:buNone/>
            </a:pPr>
            <a:endParaRPr lang="en-US" dirty="0"/>
          </a:p>
        </p:txBody>
      </p:sp>
      <p:sp>
        <p:nvSpPr>
          <p:cNvPr id="9" name="Text Placeholder 8"/>
          <p:cNvSpPr>
            <a:spLocks noGrp="1"/>
          </p:cNvSpPr>
          <p:nvPr>
            <p:ph type="body" sz="quarter" idx="13"/>
          </p:nvPr>
        </p:nvSpPr>
        <p:spPr>
          <a:xfrm>
            <a:off x="792162" y="334978"/>
            <a:ext cx="8460479" cy="530210"/>
          </a:xfrm>
        </p:spPr>
        <p:txBody>
          <a:bodyPr/>
          <a:lstStyle/>
          <a:p>
            <a:r>
              <a:rPr lang="sl-SI" altLang="sl-SI" sz="3600" b="1" dirty="0"/>
              <a:t>ZOISOVE ŠTIPENDIJE</a:t>
            </a:r>
          </a:p>
        </p:txBody>
      </p:sp>
    </p:spTree>
    <p:extLst>
      <p:ext uri="{BB962C8B-B14F-4D97-AF65-F5344CB8AC3E}">
        <p14:creationId xmlns:p14="http://schemas.microsoft.com/office/powerpoint/2010/main" val="42093581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quarter" idx="12"/>
          </p:nvPr>
        </p:nvSpPr>
        <p:spPr>
          <a:xfrm>
            <a:off x="792480" y="1436915"/>
            <a:ext cx="10388550" cy="4879910"/>
          </a:xfrm>
        </p:spPr>
        <p:txBody>
          <a:bodyPr/>
          <a:lstStyle/>
          <a:p>
            <a:pPr algn="just">
              <a:buClr>
                <a:schemeClr val="accent6">
                  <a:lumMod val="60000"/>
                  <a:lumOff val="40000"/>
                </a:schemeClr>
              </a:buClr>
              <a:buFont typeface="Wingdings" pitchFamily="2" charset="2"/>
              <a:buChar char="Ø"/>
              <a:defRPr/>
            </a:pPr>
            <a:r>
              <a:rPr lang="sl-SI" sz="2400" dirty="0"/>
              <a:t>sklad objavi razpis na spletni strani do konca junija</a:t>
            </a:r>
          </a:p>
          <a:p>
            <a:pPr algn="just">
              <a:buClr>
                <a:schemeClr val="accent6">
                  <a:lumMod val="60000"/>
                  <a:lumOff val="40000"/>
                </a:schemeClr>
              </a:buClr>
              <a:buFont typeface="Wingdings" pitchFamily="2" charset="2"/>
              <a:buChar char="Ø"/>
              <a:defRPr/>
            </a:pPr>
            <a:r>
              <a:rPr lang="sl-SI" sz="2400" dirty="0"/>
              <a:t>rok za oddajo </a:t>
            </a:r>
            <a:r>
              <a:rPr lang="sl-SI" sz="2400" dirty="0">
                <a:effectLst/>
                <a:ea typeface="MS Mincho" panose="02020609040205080304" pitchFamily="49" charset="-128"/>
                <a:cs typeface="Times New Roman" panose="02020603050405020304" pitchFamily="18" charset="0"/>
              </a:rPr>
              <a:t>vlog je določen v vsakokratnem razpisu: za dijake v začetku septembra, za študente pa v začetku oktobra</a:t>
            </a:r>
          </a:p>
          <a:p>
            <a:pPr algn="just">
              <a:buClr>
                <a:schemeClr val="accent6">
                  <a:lumMod val="60000"/>
                  <a:lumOff val="40000"/>
                </a:schemeClr>
              </a:buClr>
              <a:buFont typeface="Wingdings" pitchFamily="2" charset="2"/>
              <a:buChar char="Ø"/>
              <a:defRPr/>
            </a:pPr>
            <a:r>
              <a:rPr lang="sl-SI" sz="2400" dirty="0">
                <a:ea typeface="MS Mincho" panose="02020609040205080304" pitchFamily="49" charset="-128"/>
                <a:cs typeface="Times New Roman" panose="02020603050405020304" pitchFamily="18" charset="0"/>
              </a:rPr>
              <a:t>letos bo možno vlogo oddati tudi že elektronsko</a:t>
            </a:r>
            <a:endParaRPr lang="sl-SI" sz="2400" dirty="0"/>
          </a:p>
          <a:p>
            <a:pPr algn="just">
              <a:buClr>
                <a:schemeClr val="accent6">
                  <a:lumMod val="60000"/>
                  <a:lumOff val="40000"/>
                </a:schemeClr>
              </a:buClr>
              <a:buFont typeface="Wingdings" pitchFamily="2" charset="2"/>
              <a:buChar char="Ø"/>
              <a:defRPr/>
            </a:pPr>
            <a:endParaRPr lang="sl-SI" sz="2400" dirty="0"/>
          </a:p>
          <a:p>
            <a:pPr marL="0" indent="0" algn="just">
              <a:spcAft>
                <a:spcPts val="300"/>
              </a:spcAft>
              <a:buNone/>
            </a:pPr>
            <a:endParaRPr lang="en-US" dirty="0"/>
          </a:p>
        </p:txBody>
      </p:sp>
      <p:sp>
        <p:nvSpPr>
          <p:cNvPr id="9" name="Text Placeholder 8"/>
          <p:cNvSpPr>
            <a:spLocks noGrp="1"/>
          </p:cNvSpPr>
          <p:nvPr>
            <p:ph type="body" sz="quarter" idx="13"/>
          </p:nvPr>
        </p:nvSpPr>
        <p:spPr>
          <a:xfrm>
            <a:off x="792162" y="334978"/>
            <a:ext cx="8460479" cy="530210"/>
          </a:xfrm>
        </p:spPr>
        <p:txBody>
          <a:bodyPr/>
          <a:lstStyle/>
          <a:p>
            <a:r>
              <a:rPr lang="sl-SI" altLang="sl-SI" sz="3600" b="1" dirty="0"/>
              <a:t>ZOISOVE ŠTIPENDIJE</a:t>
            </a:r>
          </a:p>
        </p:txBody>
      </p:sp>
      <p:pic>
        <p:nvPicPr>
          <p:cNvPr id="5" name="Slika 4">
            <a:extLst>
              <a:ext uri="{FF2B5EF4-FFF2-40B4-BE49-F238E27FC236}">
                <a16:creationId xmlns:a16="http://schemas.microsoft.com/office/drawing/2014/main" xmlns="" id="{B0CD35A3-811B-4DB4-8B3A-A286182A225D}"/>
              </a:ext>
            </a:extLst>
          </p:cNvPr>
          <p:cNvPicPr>
            <a:picLocks noChangeAspect="1"/>
          </p:cNvPicPr>
          <p:nvPr/>
        </p:nvPicPr>
        <p:blipFill>
          <a:blip r:embed="rId3"/>
          <a:stretch>
            <a:fillRect/>
          </a:stretch>
        </p:blipFill>
        <p:spPr>
          <a:xfrm>
            <a:off x="1453633" y="3571999"/>
            <a:ext cx="9066244" cy="2744826"/>
          </a:xfrm>
          <a:prstGeom prst="rect">
            <a:avLst/>
          </a:prstGeom>
        </p:spPr>
      </p:pic>
    </p:spTree>
    <p:extLst>
      <p:ext uri="{BB962C8B-B14F-4D97-AF65-F5344CB8AC3E}">
        <p14:creationId xmlns:p14="http://schemas.microsoft.com/office/powerpoint/2010/main" val="4714316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quarter" idx="12"/>
          </p:nvPr>
        </p:nvSpPr>
        <p:spPr>
          <a:xfrm>
            <a:off x="792480" y="1123951"/>
            <a:ext cx="10388550" cy="5192874"/>
          </a:xfrm>
        </p:spPr>
        <p:txBody>
          <a:bodyPr/>
          <a:lstStyle/>
          <a:p>
            <a:pPr marL="0" indent="0" algn="just">
              <a:buClr>
                <a:schemeClr val="accent6">
                  <a:lumMod val="60000"/>
                  <a:lumOff val="40000"/>
                </a:schemeClr>
              </a:buClr>
              <a:buNone/>
              <a:defRPr/>
            </a:pPr>
            <a:r>
              <a:rPr lang="sl-SI" sz="2400" dirty="0">
                <a:ea typeface="Times New Roman" panose="02020603050405020304" pitchFamily="18" charset="0"/>
              </a:rPr>
              <a:t>So n</a:t>
            </a:r>
            <a:r>
              <a:rPr lang="sl-SI" sz="2400" dirty="0">
                <a:effectLst/>
                <a:ea typeface="Times New Roman" panose="02020603050405020304" pitchFamily="18" charset="0"/>
              </a:rPr>
              <a:t>amenjene spodbujanju mladih za vpis v izobraževalne programe za poklice, </a:t>
            </a:r>
            <a:r>
              <a:rPr lang="sl-SI" sz="2400" b="1" dirty="0">
                <a:effectLst/>
                <a:ea typeface="Times New Roman" panose="02020603050405020304" pitchFamily="18" charset="0"/>
              </a:rPr>
              <a:t>za katere na trgu dela ni dovolj kadra glede na potrebe delodajalcev</a:t>
            </a:r>
            <a:r>
              <a:rPr lang="sl-SI" sz="2400" dirty="0">
                <a:effectLst/>
                <a:ea typeface="Times New Roman" panose="02020603050405020304" pitchFamily="18" charset="0"/>
              </a:rPr>
              <a:t>.</a:t>
            </a:r>
          </a:p>
          <a:p>
            <a:pPr marL="0" indent="0" algn="just">
              <a:spcAft>
                <a:spcPts val="300"/>
              </a:spcAft>
              <a:buNone/>
            </a:pPr>
            <a:endParaRPr lang="en-US" dirty="0"/>
          </a:p>
        </p:txBody>
      </p:sp>
      <p:sp>
        <p:nvSpPr>
          <p:cNvPr id="9" name="Text Placeholder 8"/>
          <p:cNvSpPr>
            <a:spLocks noGrp="1"/>
          </p:cNvSpPr>
          <p:nvPr>
            <p:ph type="body" sz="quarter" idx="13"/>
          </p:nvPr>
        </p:nvSpPr>
        <p:spPr>
          <a:xfrm>
            <a:off x="792162" y="334978"/>
            <a:ext cx="8460479" cy="530210"/>
          </a:xfrm>
        </p:spPr>
        <p:txBody>
          <a:bodyPr/>
          <a:lstStyle/>
          <a:p>
            <a:r>
              <a:rPr lang="sl-SI" altLang="sl-SI" sz="3600" b="1" dirty="0"/>
              <a:t>ŠTIPENDIJE ZA DEFICITARNE POKLICE</a:t>
            </a:r>
          </a:p>
        </p:txBody>
      </p:sp>
      <p:graphicFrame>
        <p:nvGraphicFramePr>
          <p:cNvPr id="3" name="Tabela 2">
            <a:extLst>
              <a:ext uri="{FF2B5EF4-FFF2-40B4-BE49-F238E27FC236}">
                <a16:creationId xmlns:a16="http://schemas.microsoft.com/office/drawing/2014/main" xmlns="" id="{8E405805-7A5C-49A2-B05A-00C5DAD5B1C9}"/>
              </a:ext>
            </a:extLst>
          </p:cNvPr>
          <p:cNvGraphicFramePr>
            <a:graphicFrameLocks noGrp="1"/>
          </p:cNvGraphicFramePr>
          <p:nvPr>
            <p:extLst>
              <p:ext uri="{D42A27DB-BD31-4B8C-83A1-F6EECF244321}">
                <p14:modId xmlns:p14="http://schemas.microsoft.com/office/powerpoint/2010/main" val="3961777609"/>
              </p:ext>
            </p:extLst>
          </p:nvPr>
        </p:nvGraphicFramePr>
        <p:xfrm>
          <a:off x="793801" y="2010001"/>
          <a:ext cx="10607039" cy="2517537"/>
        </p:xfrm>
        <a:graphic>
          <a:graphicData uri="http://schemas.openxmlformats.org/drawingml/2006/table">
            <a:tbl>
              <a:tblPr firstRow="1" firstCol="1" bandRow="1">
                <a:tableStyleId>{E8B1032C-EA38-4F05-BA0D-38AFFFC7BED3}</a:tableStyleId>
              </a:tblPr>
              <a:tblGrid>
                <a:gridCol w="651683">
                  <a:extLst>
                    <a:ext uri="{9D8B030D-6E8A-4147-A177-3AD203B41FA5}">
                      <a16:colId xmlns:a16="http://schemas.microsoft.com/office/drawing/2014/main" xmlns="" val="1534312904"/>
                    </a:ext>
                  </a:extLst>
                </a:gridCol>
                <a:gridCol w="4079016">
                  <a:extLst>
                    <a:ext uri="{9D8B030D-6E8A-4147-A177-3AD203B41FA5}">
                      <a16:colId xmlns:a16="http://schemas.microsoft.com/office/drawing/2014/main" xmlns="" val="4105642162"/>
                    </a:ext>
                  </a:extLst>
                </a:gridCol>
                <a:gridCol w="509144">
                  <a:extLst>
                    <a:ext uri="{9D8B030D-6E8A-4147-A177-3AD203B41FA5}">
                      <a16:colId xmlns:a16="http://schemas.microsoft.com/office/drawing/2014/main" xmlns="" val="2323160121"/>
                    </a:ext>
                  </a:extLst>
                </a:gridCol>
                <a:gridCol w="5367196">
                  <a:extLst>
                    <a:ext uri="{9D8B030D-6E8A-4147-A177-3AD203B41FA5}">
                      <a16:colId xmlns:a16="http://schemas.microsoft.com/office/drawing/2014/main" xmlns="" val="2416497849"/>
                    </a:ext>
                  </a:extLst>
                </a:gridCol>
              </a:tblGrid>
              <a:tr h="228867">
                <a:tc>
                  <a:txBody>
                    <a:bodyPr/>
                    <a:lstStyle/>
                    <a:p>
                      <a:pPr algn="just"/>
                      <a:r>
                        <a:rPr lang="sl-SI" sz="1100" b="0" dirty="0">
                          <a:effectLst/>
                        </a:rPr>
                        <a:t>1.</a:t>
                      </a:r>
                      <a:endParaRPr lang="sl-SI" sz="1100" b="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lgn="just"/>
                      <a:r>
                        <a:rPr lang="sl-SI" sz="1100" b="0" dirty="0">
                          <a:effectLst/>
                        </a:rPr>
                        <a:t>kamnosek</a:t>
                      </a:r>
                      <a:endParaRPr lang="sl-SI" sz="1100" b="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lgn="just"/>
                      <a:r>
                        <a:rPr lang="sl-SI" sz="1100" b="0" dirty="0">
                          <a:effectLst/>
                        </a:rPr>
                        <a:t>12.</a:t>
                      </a:r>
                      <a:endParaRPr lang="sl-SI" sz="1100" b="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lgn="just"/>
                      <a:r>
                        <a:rPr lang="sl-SI" sz="1100" b="0" dirty="0">
                          <a:effectLst/>
                        </a:rPr>
                        <a:t>zidar/zidarka</a:t>
                      </a:r>
                      <a:endParaRPr lang="sl-SI" sz="1100" b="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xmlns="" val="3890877428"/>
                  </a:ext>
                </a:extLst>
              </a:tr>
              <a:tr h="228867">
                <a:tc>
                  <a:txBody>
                    <a:bodyPr/>
                    <a:lstStyle/>
                    <a:p>
                      <a:pPr algn="just"/>
                      <a:r>
                        <a:rPr lang="sl-SI" sz="1100" b="0">
                          <a:effectLst/>
                        </a:rPr>
                        <a:t>2.</a:t>
                      </a:r>
                      <a:endParaRPr lang="sl-SI" sz="1100" b="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lgn="just"/>
                      <a:r>
                        <a:rPr lang="sl-SI" sz="1100" dirty="0" err="1">
                          <a:effectLst/>
                        </a:rPr>
                        <a:t>mehatronik</a:t>
                      </a:r>
                      <a:r>
                        <a:rPr lang="sl-SI" sz="1100" dirty="0">
                          <a:effectLst/>
                        </a:rPr>
                        <a:t> operater</a:t>
                      </a:r>
                      <a:endParaRPr lang="sl-SI" sz="11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lgn="just"/>
                      <a:r>
                        <a:rPr lang="sl-SI" sz="1100">
                          <a:effectLst/>
                        </a:rPr>
                        <a:t>13.</a:t>
                      </a:r>
                      <a:endParaRPr lang="sl-SI" sz="11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lgn="just"/>
                      <a:r>
                        <a:rPr lang="sl-SI" sz="1100">
                          <a:effectLst/>
                        </a:rPr>
                        <a:t>tesar/tesarka</a:t>
                      </a:r>
                      <a:endParaRPr lang="sl-SI" sz="11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xmlns="" val="1159718796"/>
                  </a:ext>
                </a:extLst>
              </a:tr>
              <a:tr h="228867">
                <a:tc>
                  <a:txBody>
                    <a:bodyPr/>
                    <a:lstStyle/>
                    <a:p>
                      <a:pPr algn="just"/>
                      <a:r>
                        <a:rPr lang="sl-SI" sz="1100" b="0">
                          <a:effectLst/>
                        </a:rPr>
                        <a:t>3.</a:t>
                      </a:r>
                      <a:endParaRPr lang="sl-SI" sz="1100" b="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lgn="just"/>
                      <a:r>
                        <a:rPr lang="sl-SI" sz="1100">
                          <a:effectLst/>
                        </a:rPr>
                        <a:t>inštalater/inštalaterka strojnih inštalacij</a:t>
                      </a:r>
                      <a:endParaRPr lang="sl-SI" sz="11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lgn="just"/>
                      <a:r>
                        <a:rPr lang="sl-SI" sz="1100">
                          <a:effectLst/>
                        </a:rPr>
                        <a:t>14.</a:t>
                      </a:r>
                      <a:endParaRPr lang="sl-SI" sz="11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lgn="just"/>
                      <a:r>
                        <a:rPr lang="sl-SI" sz="1100">
                          <a:effectLst/>
                        </a:rPr>
                        <a:t>klepar-krovec/kleparka-krovka</a:t>
                      </a:r>
                      <a:endParaRPr lang="sl-SI" sz="11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xmlns="" val="2078455073"/>
                  </a:ext>
                </a:extLst>
              </a:tr>
              <a:tr h="228867">
                <a:tc>
                  <a:txBody>
                    <a:bodyPr/>
                    <a:lstStyle/>
                    <a:p>
                      <a:pPr algn="just"/>
                      <a:r>
                        <a:rPr lang="sl-SI" sz="1100" b="0">
                          <a:effectLst/>
                        </a:rPr>
                        <a:t>4.</a:t>
                      </a:r>
                      <a:endParaRPr lang="sl-SI" sz="1100" b="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lgn="just"/>
                      <a:r>
                        <a:rPr lang="sl-SI" sz="1100">
                          <a:effectLst/>
                        </a:rPr>
                        <a:t>oblikovalec kovin orodjar/orodjarka</a:t>
                      </a:r>
                      <a:endParaRPr lang="sl-SI" sz="11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lgn="just"/>
                      <a:r>
                        <a:rPr lang="sl-SI" sz="1100">
                          <a:effectLst/>
                        </a:rPr>
                        <a:t>15.</a:t>
                      </a:r>
                      <a:endParaRPr lang="sl-SI" sz="11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lgn="just"/>
                      <a:r>
                        <a:rPr lang="sl-SI" sz="1100">
                          <a:effectLst/>
                        </a:rPr>
                        <a:t>izvajalec/izvajalka suhomontažne gradnje</a:t>
                      </a:r>
                      <a:endParaRPr lang="sl-SI" sz="11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xmlns="" val="3048064017"/>
                  </a:ext>
                </a:extLst>
              </a:tr>
              <a:tr h="228867">
                <a:tc>
                  <a:txBody>
                    <a:bodyPr/>
                    <a:lstStyle/>
                    <a:p>
                      <a:pPr algn="just"/>
                      <a:r>
                        <a:rPr lang="sl-SI" sz="1100" b="0">
                          <a:effectLst/>
                        </a:rPr>
                        <a:t>5.</a:t>
                      </a:r>
                      <a:endParaRPr lang="sl-SI" sz="1100" b="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lgn="just"/>
                      <a:r>
                        <a:rPr lang="sl-SI" sz="1100" dirty="0">
                          <a:effectLst/>
                        </a:rPr>
                        <a:t>elektrikar/elektrikarka</a:t>
                      </a:r>
                      <a:endParaRPr lang="sl-SI" sz="11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lgn="just"/>
                      <a:r>
                        <a:rPr lang="sl-SI" sz="1100">
                          <a:effectLst/>
                        </a:rPr>
                        <a:t>16.</a:t>
                      </a:r>
                      <a:endParaRPr lang="sl-SI" sz="11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lgn="just"/>
                      <a:r>
                        <a:rPr lang="sl-SI" sz="1100">
                          <a:effectLst/>
                        </a:rPr>
                        <a:t>slikopleskar-črkoslikar/slikopleskarka-črkoslikarka</a:t>
                      </a:r>
                      <a:endParaRPr lang="sl-SI" sz="11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xmlns="" val="3961733682"/>
                  </a:ext>
                </a:extLst>
              </a:tr>
              <a:tr h="228867">
                <a:tc>
                  <a:txBody>
                    <a:bodyPr/>
                    <a:lstStyle/>
                    <a:p>
                      <a:pPr algn="just"/>
                      <a:r>
                        <a:rPr lang="sl-SI" sz="1100" b="0">
                          <a:effectLst/>
                        </a:rPr>
                        <a:t>6.</a:t>
                      </a:r>
                      <a:endParaRPr lang="sl-SI" sz="1100" b="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lgn="just"/>
                      <a:r>
                        <a:rPr lang="sl-SI" sz="1100">
                          <a:effectLst/>
                        </a:rPr>
                        <a:t>avtokaroserist/avtokaroseristka</a:t>
                      </a:r>
                      <a:endParaRPr lang="sl-SI" sz="11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lgn="just"/>
                      <a:r>
                        <a:rPr lang="sl-SI" sz="1100" dirty="0">
                          <a:effectLst/>
                        </a:rPr>
                        <a:t>17.</a:t>
                      </a:r>
                      <a:endParaRPr lang="sl-SI" sz="11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lgn="just"/>
                      <a:r>
                        <a:rPr lang="sl-SI" sz="1100">
                          <a:effectLst/>
                        </a:rPr>
                        <a:t>pečar-polagalec keramičnih oblog/pečarka-polagalka keramičnih oblog</a:t>
                      </a:r>
                      <a:endParaRPr lang="sl-SI" sz="11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xmlns="" val="5954890"/>
                  </a:ext>
                </a:extLst>
              </a:tr>
              <a:tr h="228867">
                <a:tc>
                  <a:txBody>
                    <a:bodyPr/>
                    <a:lstStyle/>
                    <a:p>
                      <a:r>
                        <a:rPr lang="sl-SI" sz="1100" b="0">
                          <a:effectLst/>
                        </a:rPr>
                        <a:t>7.</a:t>
                      </a:r>
                      <a:endParaRPr lang="sl-SI" sz="1100" b="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r>
                        <a:rPr lang="sl-SI" sz="1100">
                          <a:effectLst/>
                        </a:rPr>
                        <a:t>pek/pekarka</a:t>
                      </a:r>
                      <a:endParaRPr lang="sl-SI" sz="11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r>
                        <a:rPr lang="sl-SI" sz="1100">
                          <a:effectLst/>
                        </a:rPr>
                        <a:t>18.</a:t>
                      </a:r>
                      <a:endParaRPr lang="sl-SI" sz="11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r>
                        <a:rPr lang="sl-SI" sz="1100">
                          <a:effectLst/>
                        </a:rPr>
                        <a:t>gozdar/gozdarka</a:t>
                      </a:r>
                      <a:endParaRPr lang="sl-SI" sz="11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xmlns="" val="805549824"/>
                  </a:ext>
                </a:extLst>
              </a:tr>
              <a:tr h="228867">
                <a:tc>
                  <a:txBody>
                    <a:bodyPr/>
                    <a:lstStyle/>
                    <a:p>
                      <a:r>
                        <a:rPr lang="sl-SI" sz="1100" b="0">
                          <a:effectLst/>
                        </a:rPr>
                        <a:t>8.</a:t>
                      </a:r>
                      <a:endParaRPr lang="sl-SI" sz="1100" b="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r>
                        <a:rPr lang="sl-SI" sz="1100">
                          <a:effectLst/>
                        </a:rPr>
                        <a:t>slaščičar/slaščičarka</a:t>
                      </a:r>
                      <a:endParaRPr lang="sl-SI" sz="11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r>
                        <a:rPr lang="sl-SI" sz="1100">
                          <a:effectLst/>
                        </a:rPr>
                        <a:t>19.</a:t>
                      </a:r>
                      <a:endParaRPr lang="sl-SI" sz="11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r>
                        <a:rPr lang="sl-SI" sz="1100">
                          <a:effectLst/>
                        </a:rPr>
                        <a:t>dimnikar/dimnikarka</a:t>
                      </a:r>
                      <a:endParaRPr lang="sl-SI" sz="11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xmlns="" val="3210857036"/>
                  </a:ext>
                </a:extLst>
              </a:tr>
              <a:tr h="228867">
                <a:tc>
                  <a:txBody>
                    <a:bodyPr/>
                    <a:lstStyle/>
                    <a:p>
                      <a:r>
                        <a:rPr lang="sl-SI" sz="1100" b="0">
                          <a:effectLst/>
                        </a:rPr>
                        <a:t>9.</a:t>
                      </a:r>
                      <a:endParaRPr lang="sl-SI" sz="1100" b="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r>
                        <a:rPr lang="sl-SI" sz="1100">
                          <a:effectLst/>
                        </a:rPr>
                        <a:t>mesar/mesarka</a:t>
                      </a:r>
                      <a:endParaRPr lang="sl-SI" sz="11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r>
                        <a:rPr lang="sl-SI" sz="1100">
                          <a:effectLst/>
                        </a:rPr>
                        <a:t>20.</a:t>
                      </a:r>
                      <a:endParaRPr lang="sl-SI" sz="11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r>
                        <a:rPr lang="sl-SI" sz="1100">
                          <a:effectLst/>
                        </a:rPr>
                        <a:t>steklar/steklarka</a:t>
                      </a:r>
                      <a:endParaRPr lang="sl-SI" sz="11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xmlns="" val="1051873022"/>
                  </a:ext>
                </a:extLst>
              </a:tr>
              <a:tr h="228867">
                <a:tc>
                  <a:txBody>
                    <a:bodyPr/>
                    <a:lstStyle/>
                    <a:p>
                      <a:r>
                        <a:rPr lang="sl-SI" sz="1100" b="0">
                          <a:effectLst/>
                        </a:rPr>
                        <a:t>10.</a:t>
                      </a:r>
                      <a:endParaRPr lang="sl-SI" sz="1100" b="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r>
                        <a:rPr lang="sl-SI" sz="1100">
                          <a:effectLst/>
                        </a:rPr>
                        <a:t>tapetnik/tapetničarka</a:t>
                      </a:r>
                      <a:endParaRPr lang="sl-SI" sz="11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r>
                        <a:rPr lang="sl-SI" sz="1100">
                          <a:effectLst/>
                        </a:rPr>
                        <a:t>21.</a:t>
                      </a:r>
                      <a:endParaRPr lang="sl-SI" sz="11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r>
                        <a:rPr lang="sl-SI" sz="1100">
                          <a:effectLst/>
                        </a:rPr>
                        <a:t>tehnik/tehnica steklarstva</a:t>
                      </a:r>
                      <a:endParaRPr lang="sl-SI" sz="11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xmlns="" val="5975288"/>
                  </a:ext>
                </a:extLst>
              </a:tr>
              <a:tr h="228867">
                <a:tc>
                  <a:txBody>
                    <a:bodyPr/>
                    <a:lstStyle/>
                    <a:p>
                      <a:r>
                        <a:rPr lang="sl-SI" sz="1100" b="0" dirty="0">
                          <a:effectLst/>
                        </a:rPr>
                        <a:t>11.</a:t>
                      </a:r>
                      <a:endParaRPr lang="sl-SI" sz="1100" b="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r>
                        <a:rPr lang="sl-SI" sz="1100" dirty="0">
                          <a:effectLst/>
                        </a:rPr>
                        <a:t>mizar/mizarka</a:t>
                      </a:r>
                      <a:endParaRPr lang="sl-SI" sz="11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r>
                        <a:rPr lang="sl-SI" sz="1100">
                          <a:effectLst/>
                        </a:rPr>
                        <a:t> </a:t>
                      </a:r>
                      <a:endParaRPr lang="sl-SI" sz="11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r>
                        <a:rPr lang="sl-SI" sz="1100" dirty="0">
                          <a:effectLst/>
                        </a:rPr>
                        <a:t> </a:t>
                      </a:r>
                      <a:endParaRPr lang="sl-SI" sz="11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xmlns="" val="3769106645"/>
                  </a:ext>
                </a:extLst>
              </a:tr>
            </a:tbl>
          </a:graphicData>
        </a:graphic>
      </p:graphicFrame>
      <p:graphicFrame>
        <p:nvGraphicFramePr>
          <p:cNvPr id="4" name="Tabela 3">
            <a:extLst>
              <a:ext uri="{FF2B5EF4-FFF2-40B4-BE49-F238E27FC236}">
                <a16:creationId xmlns:a16="http://schemas.microsoft.com/office/drawing/2014/main" xmlns="" id="{53369A10-D7D2-4528-880D-77560FF37FAE}"/>
              </a:ext>
            </a:extLst>
          </p:cNvPr>
          <p:cNvGraphicFramePr>
            <a:graphicFrameLocks noGrp="1"/>
          </p:cNvGraphicFramePr>
          <p:nvPr>
            <p:extLst>
              <p:ext uri="{D42A27DB-BD31-4B8C-83A1-F6EECF244321}">
                <p14:modId xmlns:p14="http://schemas.microsoft.com/office/powerpoint/2010/main" val="2922488891"/>
              </p:ext>
            </p:extLst>
          </p:nvPr>
        </p:nvGraphicFramePr>
        <p:xfrm>
          <a:off x="4379124" y="4616384"/>
          <a:ext cx="5866783" cy="1885849"/>
        </p:xfrm>
        <a:graphic>
          <a:graphicData uri="http://schemas.openxmlformats.org/drawingml/2006/table">
            <a:tbl>
              <a:tblPr firstRow="1" firstCol="1" bandRow="1">
                <a:tableStyleId>{E8B1032C-EA38-4F05-BA0D-38AFFFC7BED3}</a:tableStyleId>
              </a:tblPr>
              <a:tblGrid>
                <a:gridCol w="497909">
                  <a:extLst>
                    <a:ext uri="{9D8B030D-6E8A-4147-A177-3AD203B41FA5}">
                      <a16:colId xmlns:a16="http://schemas.microsoft.com/office/drawing/2014/main" xmlns="" val="4056331744"/>
                    </a:ext>
                  </a:extLst>
                </a:gridCol>
                <a:gridCol w="5368874">
                  <a:extLst>
                    <a:ext uri="{9D8B030D-6E8A-4147-A177-3AD203B41FA5}">
                      <a16:colId xmlns:a16="http://schemas.microsoft.com/office/drawing/2014/main" xmlns="" val="3354711154"/>
                    </a:ext>
                  </a:extLst>
                </a:gridCol>
              </a:tblGrid>
              <a:tr h="269407">
                <a:tc>
                  <a:txBody>
                    <a:bodyPr/>
                    <a:lstStyle/>
                    <a:p>
                      <a:r>
                        <a:rPr lang="sl-SI" sz="1100" b="0" dirty="0">
                          <a:effectLst/>
                        </a:rPr>
                        <a:t>22.</a:t>
                      </a:r>
                      <a:endParaRPr lang="sl-SI" sz="1100" b="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r>
                        <a:rPr lang="sl-SI" sz="1100" b="0" dirty="0">
                          <a:effectLst/>
                        </a:rPr>
                        <a:t>ekonomski tehnik/ekonomska tehnica (IS), ki se izvaja v italijanskem jeziku</a:t>
                      </a:r>
                      <a:endParaRPr lang="sl-SI" sz="1100" b="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xmlns="" val="329325696"/>
                  </a:ext>
                </a:extLst>
              </a:tr>
              <a:tr h="269407">
                <a:tc>
                  <a:txBody>
                    <a:bodyPr/>
                    <a:lstStyle/>
                    <a:p>
                      <a:r>
                        <a:rPr lang="sl-SI" sz="1100" b="0" dirty="0">
                          <a:effectLst/>
                        </a:rPr>
                        <a:t>23.</a:t>
                      </a:r>
                      <a:endParaRPr lang="sl-SI" sz="1100" b="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r>
                        <a:rPr lang="sl-SI" sz="1100">
                          <a:effectLst/>
                        </a:rPr>
                        <a:t>avtoserviser/avtoserviserka (IS), ki se izvaja v italijanskem jeziku</a:t>
                      </a:r>
                      <a:endParaRPr lang="sl-SI" sz="11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xmlns="" val="3070636279"/>
                  </a:ext>
                </a:extLst>
              </a:tr>
              <a:tr h="269407">
                <a:tc>
                  <a:txBody>
                    <a:bodyPr/>
                    <a:lstStyle/>
                    <a:p>
                      <a:r>
                        <a:rPr lang="sl-SI" sz="1100" b="0" dirty="0">
                          <a:effectLst/>
                        </a:rPr>
                        <a:t>24.</a:t>
                      </a:r>
                      <a:endParaRPr lang="sl-SI" sz="1100" b="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r>
                        <a:rPr lang="sl-SI" sz="1100" dirty="0">
                          <a:effectLst/>
                        </a:rPr>
                        <a:t>predšolska vzgoja (IS), ki se izvaja v italijanskem jeziku</a:t>
                      </a:r>
                      <a:endParaRPr lang="sl-SI" sz="11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xmlns="" val="3391815789"/>
                  </a:ext>
                </a:extLst>
              </a:tr>
              <a:tr h="269407">
                <a:tc>
                  <a:txBody>
                    <a:bodyPr/>
                    <a:lstStyle/>
                    <a:p>
                      <a:r>
                        <a:rPr lang="sl-SI" sz="1100" b="0" dirty="0">
                          <a:effectLst/>
                        </a:rPr>
                        <a:t>25.</a:t>
                      </a:r>
                      <a:endParaRPr lang="sl-SI" sz="1100" b="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r>
                        <a:rPr lang="sl-SI" sz="1100">
                          <a:effectLst/>
                        </a:rPr>
                        <a:t>mehatronik operater/operaterka (DV), ki se izvaja v madžarskem jeziku</a:t>
                      </a:r>
                      <a:endParaRPr lang="sl-SI" sz="11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xmlns="" val="842088076"/>
                  </a:ext>
                </a:extLst>
              </a:tr>
              <a:tr h="269407">
                <a:tc>
                  <a:txBody>
                    <a:bodyPr/>
                    <a:lstStyle/>
                    <a:p>
                      <a:r>
                        <a:rPr lang="sl-SI" sz="1100" b="0" dirty="0">
                          <a:effectLst/>
                        </a:rPr>
                        <a:t>26.</a:t>
                      </a:r>
                      <a:endParaRPr lang="sl-SI" sz="1100" b="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r>
                        <a:rPr lang="sl-SI" sz="1100">
                          <a:effectLst/>
                        </a:rPr>
                        <a:t>strojni tehnik/strojna tehnica (DV), ki se izvaja v madžarskem jeziku</a:t>
                      </a:r>
                      <a:endParaRPr lang="sl-SI" sz="11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xmlns="" val="2204681953"/>
                  </a:ext>
                </a:extLst>
              </a:tr>
              <a:tr h="269407">
                <a:tc>
                  <a:txBody>
                    <a:bodyPr/>
                    <a:lstStyle/>
                    <a:p>
                      <a:r>
                        <a:rPr lang="sl-SI" sz="1100" b="0" dirty="0">
                          <a:effectLst/>
                        </a:rPr>
                        <a:t>27.</a:t>
                      </a:r>
                      <a:endParaRPr lang="sl-SI" sz="1100" b="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r>
                        <a:rPr lang="sl-SI" sz="1100">
                          <a:effectLst/>
                        </a:rPr>
                        <a:t>kemijski tehnik/kemijska tehnica (DV), ki se izvaja v madžarskem jeziku</a:t>
                      </a:r>
                      <a:endParaRPr lang="sl-SI" sz="110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xmlns="" val="4086257044"/>
                  </a:ext>
                </a:extLst>
              </a:tr>
              <a:tr h="269407">
                <a:tc>
                  <a:txBody>
                    <a:bodyPr/>
                    <a:lstStyle/>
                    <a:p>
                      <a:r>
                        <a:rPr lang="sl-SI" sz="1100" b="0" dirty="0">
                          <a:effectLst/>
                        </a:rPr>
                        <a:t>28.</a:t>
                      </a:r>
                      <a:endParaRPr lang="sl-SI" sz="1100" b="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a:txBody>
                    <a:bodyPr/>
                    <a:lstStyle/>
                    <a:p>
                      <a:r>
                        <a:rPr lang="sl-SI" sz="1100" dirty="0">
                          <a:effectLst/>
                        </a:rPr>
                        <a:t>ekonomski tehnik/ekonomska tehnica (IS), ki se izvaja v madžarskem jeziku</a:t>
                      </a:r>
                      <a:endParaRPr lang="sl-SI" sz="11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xmlns="" val="104864624"/>
                  </a:ext>
                </a:extLst>
              </a:tr>
            </a:tbl>
          </a:graphicData>
        </a:graphic>
      </p:graphicFrame>
      <p:sp>
        <p:nvSpPr>
          <p:cNvPr id="5" name="Rectangle 1">
            <a:extLst>
              <a:ext uri="{FF2B5EF4-FFF2-40B4-BE49-F238E27FC236}">
                <a16:creationId xmlns:a16="http://schemas.microsoft.com/office/drawing/2014/main" xmlns="" id="{94C20B1F-E0EC-4F27-945C-0563F6D181A9}"/>
              </a:ext>
            </a:extLst>
          </p:cNvPr>
          <p:cNvSpPr>
            <a:spLocks noChangeArrowheads="1"/>
          </p:cNvSpPr>
          <p:nvPr/>
        </p:nvSpPr>
        <p:spPr bwMode="auto">
          <a:xfrm>
            <a:off x="793801" y="4933766"/>
            <a:ext cx="341760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sl-SI" altLang="sl-SI" b="0" i="0" u="none" strike="noStrike" cap="none" normalizeH="0" baseline="0" dirty="0">
                <a:ln>
                  <a:noFill/>
                </a:ln>
                <a:solidFill>
                  <a:schemeClr val="tx1">
                    <a:lumMod val="65000"/>
                    <a:lumOff val="35000"/>
                  </a:schemeClr>
                </a:solidFill>
                <a:effectLst/>
              </a:rPr>
              <a:t>Dvojezični izobraževalni programi: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sl-SI" altLang="sl-SI"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9611695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quarter" idx="12"/>
          </p:nvPr>
        </p:nvSpPr>
        <p:spPr>
          <a:xfrm>
            <a:off x="792480" y="1240971"/>
            <a:ext cx="10388550" cy="5075853"/>
          </a:xfrm>
        </p:spPr>
        <p:txBody>
          <a:bodyPr/>
          <a:lstStyle/>
          <a:p>
            <a:pPr algn="just">
              <a:buClr>
                <a:schemeClr val="accent6">
                  <a:lumMod val="60000"/>
                  <a:lumOff val="40000"/>
                </a:schemeClr>
              </a:buClr>
              <a:buFont typeface="Wingdings" pitchFamily="2" charset="2"/>
              <a:buChar char="Ø"/>
              <a:defRPr/>
            </a:pPr>
            <a:r>
              <a:rPr lang="sl-SI" sz="2400" dirty="0"/>
              <a:t>razpis za šolsko leto 2021/2022 je bil objavljen 29. 1. 2021</a:t>
            </a:r>
          </a:p>
          <a:p>
            <a:pPr algn="just">
              <a:buClr>
                <a:schemeClr val="accent6">
                  <a:lumMod val="60000"/>
                  <a:lumOff val="40000"/>
                </a:schemeClr>
              </a:buClr>
              <a:buFont typeface="Wingdings" pitchFamily="2" charset="2"/>
              <a:buChar char="Ø"/>
              <a:defRPr/>
            </a:pPr>
            <a:r>
              <a:rPr lang="sl-SI" sz="2400" dirty="0"/>
              <a:t>vlogo bo možno oddati od </a:t>
            </a:r>
            <a:r>
              <a:rPr lang="sl-SI" sz="2400" b="1" dirty="0"/>
              <a:t>14. 6. </a:t>
            </a:r>
            <a:r>
              <a:rPr lang="sl-SI" sz="2400" dirty="0"/>
              <a:t>do </a:t>
            </a:r>
            <a:r>
              <a:rPr lang="sl-SI" sz="2400" b="1" dirty="0"/>
              <a:t>24. 9. </a:t>
            </a:r>
            <a:r>
              <a:rPr lang="sl-SI" sz="2400" dirty="0"/>
              <a:t>2021 (tudi prvič elektronsko)</a:t>
            </a:r>
          </a:p>
          <a:p>
            <a:pPr algn="just">
              <a:buClr>
                <a:schemeClr val="accent6">
                  <a:lumMod val="60000"/>
                  <a:lumOff val="40000"/>
                </a:schemeClr>
              </a:buClr>
              <a:buFont typeface="Wingdings" pitchFamily="2" charset="2"/>
              <a:buChar char="Ø"/>
              <a:defRPr/>
            </a:pPr>
            <a:r>
              <a:rPr lang="sl-SI" sz="2400" dirty="0">
                <a:ea typeface="Times New Roman" panose="02020603050405020304" pitchFamily="18" charset="0"/>
              </a:rPr>
              <a:t>d</a:t>
            </a:r>
            <a:r>
              <a:rPr lang="sl-SI" sz="2400" dirty="0">
                <a:effectLst/>
                <a:ea typeface="Times New Roman" panose="02020603050405020304" pitchFamily="18" charset="0"/>
              </a:rPr>
              <a:t>odeljenih bo do 1000 štipendij </a:t>
            </a:r>
          </a:p>
          <a:p>
            <a:pPr algn="just">
              <a:buClr>
                <a:schemeClr val="accent6">
                  <a:lumMod val="60000"/>
                  <a:lumOff val="40000"/>
                </a:schemeClr>
              </a:buClr>
              <a:buFont typeface="Wingdings" pitchFamily="2" charset="2"/>
              <a:buChar char="Ø"/>
              <a:defRPr/>
            </a:pPr>
            <a:r>
              <a:rPr lang="sl-SI" sz="2400" dirty="0">
                <a:effectLst/>
                <a:ea typeface="Times New Roman" panose="02020603050405020304" pitchFamily="18" charset="0"/>
              </a:rPr>
              <a:t>mesečna višina štipendije znaša </a:t>
            </a:r>
            <a:r>
              <a:rPr lang="sl-SI" sz="2400" b="1" dirty="0">
                <a:effectLst/>
                <a:ea typeface="Times New Roman" panose="02020603050405020304" pitchFamily="18" charset="0"/>
              </a:rPr>
              <a:t>102,40 evrov</a:t>
            </a:r>
            <a:endParaRPr lang="sl-SI" sz="2400" dirty="0"/>
          </a:p>
          <a:p>
            <a:pPr algn="just">
              <a:buClr>
                <a:schemeClr val="accent6">
                  <a:lumMod val="60000"/>
                  <a:lumOff val="40000"/>
                </a:schemeClr>
              </a:buClr>
              <a:buFont typeface="Wingdings" pitchFamily="2" charset="2"/>
              <a:buChar char="Ø"/>
              <a:defRPr/>
            </a:pPr>
            <a:r>
              <a:rPr lang="sl-SI" sz="2400" dirty="0">
                <a:effectLst/>
                <a:latin typeface="Calibri" panose="020F0502020204030204" pitchFamily="34" charset="0"/>
                <a:ea typeface="Times New Roman" panose="02020603050405020304" pitchFamily="18" charset="0"/>
                <a:cs typeface="Calibri" panose="020F0502020204030204" pitchFamily="34" charset="0"/>
              </a:rPr>
              <a:t>prejemanje štipendije ne vpliva na višino otroškega dodatka</a:t>
            </a:r>
            <a:endParaRPr lang="sl-SI" sz="2400" dirty="0">
              <a:effectLst/>
              <a:latin typeface="Calibri" panose="020F0502020204030204" pitchFamily="34" charset="0"/>
              <a:ea typeface="MS Mincho" panose="02020609040205080304" pitchFamily="49" charset="-128"/>
              <a:cs typeface="Times New Roman" panose="02020603050405020304" pitchFamily="18" charset="0"/>
            </a:endParaRPr>
          </a:p>
          <a:p>
            <a:pPr algn="just">
              <a:buClr>
                <a:schemeClr val="accent6">
                  <a:lumMod val="60000"/>
                  <a:lumOff val="40000"/>
                </a:schemeClr>
              </a:buClr>
              <a:buFont typeface="Wingdings" pitchFamily="2" charset="2"/>
              <a:buChar char="Ø"/>
              <a:defRPr/>
            </a:pPr>
            <a:r>
              <a:rPr lang="sl-SI" sz="2400" dirty="0">
                <a:effectLst/>
                <a:latin typeface="Calibri" panose="020F0502020204030204" pitchFamily="34" charset="0"/>
                <a:ea typeface="Times New Roman" panose="02020603050405020304" pitchFamily="18" charset="0"/>
                <a:cs typeface="Calibri" panose="020F0502020204030204" pitchFamily="34" charset="0"/>
              </a:rPr>
              <a:t>ravno tako ne vpliva na višino plačila dohodnine </a:t>
            </a:r>
          </a:p>
          <a:p>
            <a:pPr algn="just">
              <a:buClr>
                <a:schemeClr val="accent6">
                  <a:lumMod val="60000"/>
                  <a:lumOff val="40000"/>
                </a:schemeClr>
              </a:buClr>
              <a:buFont typeface="Wingdings" pitchFamily="2" charset="2"/>
              <a:buChar char="Ø"/>
              <a:defRPr/>
            </a:pPr>
            <a:r>
              <a:rPr lang="sl-SI" sz="2400" dirty="0">
                <a:effectLst/>
                <a:latin typeface="Calibri" panose="020F0502020204030204" pitchFamily="34" charset="0"/>
                <a:ea typeface="Times New Roman" panose="02020603050405020304" pitchFamily="18" charset="0"/>
                <a:cs typeface="Calibri" panose="020F0502020204030204" pitchFamily="34" charset="0"/>
              </a:rPr>
              <a:t>dijak lahko istočasno prejema štipendijo za deficitarne poklice in državno štipendijo/Zoisovo štipendijo </a:t>
            </a:r>
          </a:p>
          <a:p>
            <a:pPr algn="just">
              <a:buClr>
                <a:schemeClr val="accent6">
                  <a:lumMod val="60000"/>
                  <a:lumOff val="40000"/>
                </a:schemeClr>
              </a:buClr>
              <a:buFont typeface="Wingdings" pitchFamily="2" charset="2"/>
              <a:buChar char="Ø"/>
              <a:defRPr/>
            </a:pPr>
            <a:r>
              <a:rPr lang="sl-SI" sz="2400" dirty="0">
                <a:latin typeface="Calibri" panose="020F0502020204030204" pitchFamily="34" charset="0"/>
                <a:ea typeface="Times New Roman" panose="02020603050405020304" pitchFamily="18" charset="0"/>
                <a:cs typeface="Calibri" panose="020F0502020204030204" pitchFamily="34" charset="0"/>
              </a:rPr>
              <a:t>v</a:t>
            </a:r>
            <a:r>
              <a:rPr lang="sl-SI" sz="2400" dirty="0">
                <a:effectLst/>
                <a:latin typeface="Calibri" panose="020F0502020204030204" pitchFamily="34" charset="0"/>
                <a:ea typeface="Times New Roman" panose="02020603050405020304" pitchFamily="18" charset="0"/>
                <a:cs typeface="Calibri" panose="020F0502020204030204" pitchFamily="34" charset="0"/>
              </a:rPr>
              <a:t> primeru, da dijak ponavlja isti letnik oz. ne izpolnjuje pogojev za napredovanje v višji letnik, lahko štipendijsko razmerje miruje, vendar ne več kot eno leto.</a:t>
            </a:r>
            <a:endParaRPr lang="sl-SI" sz="2400" dirty="0">
              <a:effectLst/>
              <a:latin typeface="Calibri" panose="020F0502020204030204" pitchFamily="34" charset="0"/>
              <a:ea typeface="MS Mincho" panose="02020609040205080304" pitchFamily="49" charset="-128"/>
              <a:cs typeface="Times New Roman" panose="02020603050405020304" pitchFamily="18" charset="0"/>
            </a:endParaRPr>
          </a:p>
          <a:p>
            <a:pPr marL="0" indent="0" algn="just">
              <a:spcAft>
                <a:spcPts val="300"/>
              </a:spcAft>
              <a:buNone/>
            </a:pPr>
            <a:endParaRPr lang="en-US" dirty="0"/>
          </a:p>
        </p:txBody>
      </p:sp>
      <p:sp>
        <p:nvSpPr>
          <p:cNvPr id="9" name="Text Placeholder 8"/>
          <p:cNvSpPr>
            <a:spLocks noGrp="1"/>
          </p:cNvSpPr>
          <p:nvPr>
            <p:ph type="body" sz="quarter" idx="13"/>
          </p:nvPr>
        </p:nvSpPr>
        <p:spPr>
          <a:xfrm>
            <a:off x="792162" y="334978"/>
            <a:ext cx="8460479" cy="530210"/>
          </a:xfrm>
        </p:spPr>
        <p:txBody>
          <a:bodyPr/>
          <a:lstStyle/>
          <a:p>
            <a:r>
              <a:rPr lang="sl-SI" altLang="sl-SI" sz="3600" b="1" dirty="0"/>
              <a:t>ŠTIPENDIJE ZA DEFICITARNE POKLICE</a:t>
            </a:r>
          </a:p>
        </p:txBody>
      </p:sp>
    </p:spTree>
    <p:extLst>
      <p:ext uri="{BB962C8B-B14F-4D97-AF65-F5344CB8AC3E}">
        <p14:creationId xmlns:p14="http://schemas.microsoft.com/office/powerpoint/2010/main" val="38827261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quarter" idx="12"/>
          </p:nvPr>
        </p:nvSpPr>
        <p:spPr>
          <a:xfrm>
            <a:off x="792480" y="1222310"/>
            <a:ext cx="10388550" cy="5094514"/>
          </a:xfrm>
        </p:spPr>
        <p:txBody>
          <a:bodyPr/>
          <a:lstStyle/>
          <a:p>
            <a:pPr marL="0" indent="0" algn="just">
              <a:buClr>
                <a:schemeClr val="accent6">
                  <a:lumMod val="60000"/>
                  <a:lumOff val="40000"/>
                </a:schemeClr>
              </a:buClr>
              <a:buNone/>
              <a:defRPr/>
            </a:pPr>
            <a:r>
              <a:rPr lang="sl-SI" sz="2400" dirty="0">
                <a:effectLst/>
                <a:latin typeface="Calibri" panose="020F0502020204030204" pitchFamily="34" charset="0"/>
                <a:ea typeface="MS Mincho" panose="02020609040205080304" pitchFamily="49" charset="-128"/>
                <a:cs typeface="Times New Roman" panose="02020603050405020304" pitchFamily="18" charset="0"/>
              </a:rPr>
              <a:t>Sklad v sklopu programov Ad futura objavlja razpise za spodbujanje mednarodne mobilnosti dijakov, študentov in strokovnjakov.</a:t>
            </a:r>
          </a:p>
          <a:p>
            <a:pPr marL="0" indent="0" algn="just">
              <a:buClr>
                <a:schemeClr val="accent6">
                  <a:lumMod val="60000"/>
                  <a:lumOff val="40000"/>
                </a:schemeClr>
              </a:buClr>
              <a:buNone/>
              <a:defRPr/>
            </a:pPr>
            <a:endParaRPr lang="sl-SI" sz="800" dirty="0">
              <a:effectLst/>
              <a:latin typeface="Calibri" panose="020F0502020204030204" pitchFamily="34" charset="0"/>
              <a:ea typeface="MS Mincho" panose="02020609040205080304" pitchFamily="49" charset="-128"/>
              <a:cs typeface="Times New Roman" panose="02020603050405020304" pitchFamily="18" charset="0"/>
            </a:endParaRPr>
          </a:p>
          <a:p>
            <a:pPr marL="0" indent="0" algn="just">
              <a:buClr>
                <a:schemeClr val="accent6">
                  <a:lumMod val="60000"/>
                  <a:lumOff val="40000"/>
                </a:schemeClr>
              </a:buClr>
              <a:buNone/>
              <a:defRPr/>
            </a:pPr>
            <a:r>
              <a:rPr lang="sl-SI" sz="2400" u="sng" dirty="0">
                <a:effectLst/>
                <a:latin typeface="Calibri" panose="020F0502020204030204" pitchFamily="34" charset="0"/>
                <a:ea typeface="MS Mincho" panose="02020609040205080304" pitchFamily="49" charset="-128"/>
                <a:cs typeface="Times New Roman" panose="02020603050405020304" pitchFamily="18" charset="0"/>
              </a:rPr>
              <a:t>Spodbujanje mobilnosti v tujino</a:t>
            </a:r>
            <a:r>
              <a:rPr lang="sl-SI" sz="2400" dirty="0">
                <a:effectLst/>
                <a:latin typeface="Calibri" panose="020F0502020204030204" pitchFamily="34" charset="0"/>
                <a:ea typeface="MS Mincho" panose="02020609040205080304" pitchFamily="49" charset="-128"/>
                <a:cs typeface="Times New Roman" panose="02020603050405020304" pitchFamily="18" charset="0"/>
              </a:rPr>
              <a:t>:</a:t>
            </a:r>
          </a:p>
          <a:p>
            <a:pPr algn="just">
              <a:buClr>
                <a:schemeClr val="accent6">
                  <a:lumMod val="60000"/>
                  <a:lumOff val="40000"/>
                </a:schemeClr>
              </a:buClr>
              <a:buFont typeface="Wingdings" pitchFamily="2" charset="2"/>
              <a:buChar char="Ø"/>
              <a:defRPr/>
            </a:pPr>
            <a:r>
              <a:rPr lang="sl-SI" sz="2000" dirty="0">
                <a:effectLst/>
                <a:latin typeface="Calibri" panose="020F0502020204030204" pitchFamily="34" charset="0"/>
                <a:ea typeface="MS Mincho" panose="02020609040205080304" pitchFamily="49" charset="-128"/>
                <a:cs typeface="Times New Roman" panose="02020603050405020304" pitchFamily="18" charset="0"/>
              </a:rPr>
              <a:t>Štipendije Ad futura za izobraževanje v tujini (za dodiplomski in podiplomski študij)</a:t>
            </a:r>
          </a:p>
          <a:p>
            <a:pPr algn="just">
              <a:buClr>
                <a:schemeClr val="accent6">
                  <a:lumMod val="60000"/>
                  <a:lumOff val="40000"/>
                </a:schemeClr>
              </a:buClr>
              <a:buFont typeface="Wingdings" pitchFamily="2" charset="2"/>
              <a:buChar char="Ø"/>
              <a:defRPr/>
            </a:pPr>
            <a:r>
              <a:rPr lang="sl-SI" sz="2000" dirty="0">
                <a:effectLst/>
                <a:latin typeface="Calibri" panose="020F0502020204030204" pitchFamily="34" charset="0"/>
                <a:ea typeface="MS Mincho" panose="02020609040205080304" pitchFamily="49" charset="-128"/>
                <a:cs typeface="Times New Roman" panose="02020603050405020304" pitchFamily="18" charset="0"/>
              </a:rPr>
              <a:t>Štipendije Ad futura za študijske obiske v tujini </a:t>
            </a:r>
          </a:p>
          <a:p>
            <a:pPr algn="just">
              <a:buClr>
                <a:schemeClr val="accent6">
                  <a:lumMod val="60000"/>
                  <a:lumOff val="40000"/>
                </a:schemeClr>
              </a:buClr>
              <a:buFont typeface="Wingdings" pitchFamily="2" charset="2"/>
              <a:buChar char="Ø"/>
              <a:defRPr/>
            </a:pPr>
            <a:r>
              <a:rPr lang="sl-SI" sz="2000" dirty="0">
                <a:effectLst/>
                <a:latin typeface="Calibri" panose="020F0502020204030204" pitchFamily="34" charset="0"/>
                <a:ea typeface="MS Mincho" panose="02020609040205080304" pitchFamily="49" charset="-128"/>
                <a:cs typeface="Times New Roman" panose="02020603050405020304" pitchFamily="18" charset="0"/>
              </a:rPr>
              <a:t>Štipendije Ad futura za sodelovanje na mednarodnih tekmovanjih v tujini </a:t>
            </a:r>
          </a:p>
          <a:p>
            <a:pPr algn="just">
              <a:buClr>
                <a:schemeClr val="accent6">
                  <a:lumMod val="60000"/>
                  <a:lumOff val="40000"/>
                </a:schemeClr>
              </a:buClr>
              <a:buFont typeface="Wingdings" pitchFamily="2" charset="2"/>
              <a:buChar char="Ø"/>
              <a:defRPr/>
            </a:pPr>
            <a:r>
              <a:rPr lang="sl-SI" sz="2000" dirty="0">
                <a:effectLst/>
                <a:latin typeface="Calibri" panose="020F0502020204030204" pitchFamily="34" charset="0"/>
                <a:ea typeface="MS Mincho" panose="02020609040205080304" pitchFamily="49" charset="-128"/>
                <a:cs typeface="Times New Roman" panose="02020603050405020304" pitchFamily="18" charset="0"/>
              </a:rPr>
              <a:t>Posebni programi Ad futura za spodbujanje raziskovalne mobilnosti </a:t>
            </a:r>
          </a:p>
          <a:p>
            <a:pPr marL="0" indent="0" algn="just">
              <a:buClr>
                <a:schemeClr val="accent6">
                  <a:lumMod val="60000"/>
                  <a:lumOff val="40000"/>
                </a:schemeClr>
              </a:buClr>
              <a:buNone/>
              <a:defRPr/>
            </a:pPr>
            <a:endParaRPr lang="sl-SI" sz="800" b="1" dirty="0">
              <a:effectLst/>
              <a:latin typeface="Calibri" panose="020F0502020204030204" pitchFamily="34" charset="0"/>
              <a:ea typeface="MS Mincho" panose="02020609040205080304" pitchFamily="49" charset="-128"/>
              <a:cs typeface="Times New Roman" panose="02020603050405020304" pitchFamily="18" charset="0"/>
            </a:endParaRPr>
          </a:p>
          <a:p>
            <a:pPr marL="0" indent="0" algn="just">
              <a:buClr>
                <a:schemeClr val="accent6">
                  <a:lumMod val="60000"/>
                  <a:lumOff val="40000"/>
                </a:schemeClr>
              </a:buClr>
              <a:buNone/>
              <a:defRPr/>
            </a:pPr>
            <a:r>
              <a:rPr lang="sl-SI" sz="1800" b="1" dirty="0" err="1">
                <a:effectLst/>
                <a:latin typeface="Calibri" panose="020F0502020204030204" pitchFamily="34" charset="0"/>
                <a:ea typeface="MS Mincho" panose="02020609040205080304" pitchFamily="49" charset="-128"/>
                <a:cs typeface="Times New Roman" panose="02020603050405020304" pitchFamily="18" charset="0"/>
              </a:rPr>
              <a:t>EducationUSA</a:t>
            </a:r>
            <a:r>
              <a:rPr lang="sl-SI" sz="1800" b="1" dirty="0">
                <a:effectLst/>
                <a:latin typeface="Calibri" panose="020F0502020204030204" pitchFamily="34" charset="0"/>
                <a:ea typeface="MS Mincho" panose="02020609040205080304" pitchFamily="49" charset="-128"/>
                <a:cs typeface="Times New Roman" panose="02020603050405020304" pitchFamily="18" charset="0"/>
              </a:rPr>
              <a:t> center – informacije o študiju v ZDA</a:t>
            </a:r>
          </a:p>
          <a:p>
            <a:pPr marL="0" indent="0" algn="just">
              <a:spcAft>
                <a:spcPts val="300"/>
              </a:spcAft>
              <a:buNone/>
            </a:pPr>
            <a:endParaRPr lang="sl-SI" sz="800" dirty="0">
              <a:effectLst/>
              <a:latin typeface="Calibri" panose="020F0502020204030204" pitchFamily="34" charset="0"/>
              <a:ea typeface="MS Mincho" panose="02020609040205080304" pitchFamily="49" charset="-128"/>
              <a:cs typeface="Times New Roman" panose="02020603050405020304" pitchFamily="18" charset="0"/>
            </a:endParaRPr>
          </a:p>
          <a:p>
            <a:pPr marL="0" indent="0" algn="just">
              <a:spcAft>
                <a:spcPts val="300"/>
              </a:spcAft>
              <a:buNone/>
            </a:pPr>
            <a:r>
              <a:rPr lang="sl-SI" sz="2400" u="sng" dirty="0">
                <a:effectLst/>
                <a:latin typeface="Calibri" panose="020F0502020204030204" pitchFamily="34" charset="0"/>
                <a:ea typeface="MS Mincho" panose="02020609040205080304" pitchFamily="49" charset="-128"/>
                <a:cs typeface="Times New Roman" panose="02020603050405020304" pitchFamily="18" charset="0"/>
              </a:rPr>
              <a:t>Spodbujanje mobilnosti v Slovenijo</a:t>
            </a:r>
          </a:p>
          <a:p>
            <a:pPr marL="0" indent="0" algn="just">
              <a:spcAft>
                <a:spcPts val="300"/>
              </a:spcAft>
              <a:buNone/>
            </a:pPr>
            <a:endParaRPr lang="sl-SI" sz="1800" dirty="0">
              <a:effectLst/>
              <a:latin typeface="Calibri" panose="020F0502020204030204" pitchFamily="34" charset="0"/>
              <a:ea typeface="MS Mincho" panose="02020609040205080304" pitchFamily="49" charset="-128"/>
              <a:cs typeface="Times New Roman" panose="02020603050405020304" pitchFamily="18" charset="0"/>
            </a:endParaRPr>
          </a:p>
          <a:p>
            <a:pPr marL="0" indent="0" algn="just">
              <a:spcAft>
                <a:spcPts val="300"/>
              </a:spcAft>
              <a:buNone/>
            </a:pPr>
            <a:endParaRPr lang="en-US" dirty="0"/>
          </a:p>
        </p:txBody>
      </p:sp>
      <p:sp>
        <p:nvSpPr>
          <p:cNvPr id="9" name="Text Placeholder 8"/>
          <p:cNvSpPr>
            <a:spLocks noGrp="1"/>
          </p:cNvSpPr>
          <p:nvPr>
            <p:ph type="body" sz="quarter" idx="13"/>
          </p:nvPr>
        </p:nvSpPr>
        <p:spPr>
          <a:xfrm>
            <a:off x="792162" y="334978"/>
            <a:ext cx="8460479" cy="530210"/>
          </a:xfrm>
        </p:spPr>
        <p:txBody>
          <a:bodyPr/>
          <a:lstStyle/>
          <a:p>
            <a:r>
              <a:rPr lang="sl-SI" altLang="sl-SI" sz="3600" b="1" dirty="0"/>
              <a:t>ŠTIPENDIJE AD FUTURA</a:t>
            </a:r>
          </a:p>
        </p:txBody>
      </p:sp>
    </p:spTree>
    <p:extLst>
      <p:ext uri="{BB962C8B-B14F-4D97-AF65-F5344CB8AC3E}">
        <p14:creationId xmlns:p14="http://schemas.microsoft.com/office/powerpoint/2010/main" val="33501309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quarter" idx="12"/>
          </p:nvPr>
        </p:nvSpPr>
        <p:spPr>
          <a:xfrm>
            <a:off x="792480" y="1222310"/>
            <a:ext cx="10388550" cy="5094514"/>
          </a:xfrm>
        </p:spPr>
        <p:txBody>
          <a:bodyPr/>
          <a:lstStyle/>
          <a:p>
            <a:pPr algn="ctr">
              <a:buClr>
                <a:schemeClr val="accent6">
                  <a:lumMod val="60000"/>
                  <a:lumOff val="40000"/>
                </a:schemeClr>
              </a:buClr>
              <a:buFont typeface="Wingdings" pitchFamily="2" charset="2"/>
              <a:buChar char="Ø"/>
              <a:defRPr/>
            </a:pPr>
            <a:r>
              <a:rPr lang="sl-SI" sz="3600" b="1" dirty="0">
                <a:effectLst/>
                <a:latin typeface="Calibri" panose="020F0502020204030204" pitchFamily="34" charset="0"/>
                <a:ea typeface="MS Mincho" panose="02020609040205080304" pitchFamily="49" charset="-128"/>
                <a:cs typeface="Times New Roman" panose="02020603050405020304" pitchFamily="18" charset="0"/>
                <a:hlinkClick r:id="rId3"/>
              </a:rPr>
              <a:t>www.srips-rs.si</a:t>
            </a:r>
            <a:endParaRPr lang="sl-SI" sz="3600" b="1" dirty="0">
              <a:effectLst/>
              <a:latin typeface="Calibri" panose="020F0502020204030204" pitchFamily="34" charset="0"/>
              <a:ea typeface="MS Mincho" panose="02020609040205080304" pitchFamily="49" charset="-128"/>
              <a:cs typeface="Times New Roman" panose="02020603050405020304" pitchFamily="18" charset="0"/>
            </a:endParaRPr>
          </a:p>
          <a:p>
            <a:pPr algn="ctr">
              <a:buClr>
                <a:schemeClr val="accent6">
                  <a:lumMod val="60000"/>
                  <a:lumOff val="40000"/>
                </a:schemeClr>
              </a:buClr>
              <a:buFont typeface="Wingdings" pitchFamily="2" charset="2"/>
              <a:buChar char="Ø"/>
              <a:defRPr/>
            </a:pPr>
            <a:endParaRPr lang="sl-SI" sz="3600" b="1" dirty="0">
              <a:effectLst/>
              <a:latin typeface="Calibri" panose="020F0502020204030204" pitchFamily="34" charset="0"/>
              <a:ea typeface="MS Mincho" panose="02020609040205080304" pitchFamily="49" charset="-128"/>
              <a:cs typeface="Times New Roman" panose="02020603050405020304" pitchFamily="18" charset="0"/>
            </a:endParaRPr>
          </a:p>
          <a:p>
            <a:pPr marL="0" indent="0" algn="just">
              <a:spcAft>
                <a:spcPts val="300"/>
              </a:spcAft>
              <a:buNone/>
            </a:pPr>
            <a:endParaRPr lang="en-US" dirty="0"/>
          </a:p>
        </p:txBody>
      </p:sp>
      <p:sp>
        <p:nvSpPr>
          <p:cNvPr id="9" name="Text Placeholder 8"/>
          <p:cNvSpPr>
            <a:spLocks noGrp="1"/>
          </p:cNvSpPr>
          <p:nvPr>
            <p:ph type="body" sz="quarter" idx="13"/>
          </p:nvPr>
        </p:nvSpPr>
        <p:spPr>
          <a:xfrm>
            <a:off x="792162" y="334978"/>
            <a:ext cx="8460479" cy="530210"/>
          </a:xfrm>
        </p:spPr>
        <p:txBody>
          <a:bodyPr/>
          <a:lstStyle/>
          <a:p>
            <a:r>
              <a:rPr lang="sl-SI" altLang="sl-SI" sz="3600" b="1" dirty="0"/>
              <a:t>SPREMLJAJTE NAS NA  </a:t>
            </a:r>
          </a:p>
        </p:txBody>
      </p:sp>
      <p:pic>
        <p:nvPicPr>
          <p:cNvPr id="7" name="Slika 6">
            <a:extLst>
              <a:ext uri="{FF2B5EF4-FFF2-40B4-BE49-F238E27FC236}">
                <a16:creationId xmlns:a16="http://schemas.microsoft.com/office/drawing/2014/main" xmlns="" id="{338FFF32-07DE-4297-BF92-CBD9617A3984}"/>
              </a:ext>
            </a:extLst>
          </p:cNvPr>
          <p:cNvPicPr>
            <a:picLocks noChangeAspect="1"/>
          </p:cNvPicPr>
          <p:nvPr/>
        </p:nvPicPr>
        <p:blipFill>
          <a:blip r:embed="rId4"/>
          <a:stretch>
            <a:fillRect/>
          </a:stretch>
        </p:blipFill>
        <p:spPr>
          <a:xfrm>
            <a:off x="1329613" y="1977399"/>
            <a:ext cx="9344608" cy="4545623"/>
          </a:xfrm>
          <a:prstGeom prst="rect">
            <a:avLst/>
          </a:prstGeom>
        </p:spPr>
      </p:pic>
    </p:spTree>
    <p:extLst>
      <p:ext uri="{BB962C8B-B14F-4D97-AF65-F5344CB8AC3E}">
        <p14:creationId xmlns:p14="http://schemas.microsoft.com/office/powerpoint/2010/main" val="284883521"/>
      </p:ext>
    </p:extLst>
  </p:cSld>
  <p:clrMapOvr>
    <a:masterClrMapping/>
  </p:clrMapOvr>
</p:sld>
</file>

<file path=ppt/theme/theme1.xml><?xml version="1.0" encoding="utf-8"?>
<a:theme xmlns:a="http://schemas.openxmlformats.org/drawingml/2006/main" name="ŠRIP osnov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510</TotalTime>
  <Words>871</Words>
  <Application>Microsoft Office PowerPoint</Application>
  <PresentationFormat>Po meri</PresentationFormat>
  <Paragraphs>158</Paragraphs>
  <Slides>9</Slides>
  <Notes>7</Notes>
  <HiddenSlides>0</HiddenSlides>
  <MMClips>0</MMClips>
  <ScaleCrop>false</ScaleCrop>
  <HeadingPairs>
    <vt:vector size="4" baseType="variant">
      <vt:variant>
        <vt:lpstr>Tema</vt:lpstr>
      </vt:variant>
      <vt:variant>
        <vt:i4>1</vt:i4>
      </vt:variant>
      <vt:variant>
        <vt:lpstr>Naslovi diapozitivov</vt:lpstr>
      </vt:variant>
      <vt:variant>
        <vt:i4>9</vt:i4>
      </vt:variant>
    </vt:vector>
  </HeadingPairs>
  <TitlesOfParts>
    <vt:vector size="10" baseType="lpstr">
      <vt:lpstr>ŠRIP osnova</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Marjan</cp:lastModifiedBy>
  <cp:revision>97</cp:revision>
  <cp:lastPrinted>2021-04-06T06:42:43Z</cp:lastPrinted>
  <dcterms:created xsi:type="dcterms:W3CDTF">2017-03-15T15:46:58Z</dcterms:created>
  <dcterms:modified xsi:type="dcterms:W3CDTF">2021-04-06T06:43:44Z</dcterms:modified>
</cp:coreProperties>
</file>